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3570-6B4C-4277-BDDC-33BA6AA5E903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559CE-3191-4A45-BC66-9C52BFDA5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3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5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F413-7970-7C45-AD2E-6E018DE128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7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F413-7970-7C45-AD2E-6E018DE128C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6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F413-7970-7C45-AD2E-6E018DE128C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8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AF413-7970-7C45-AD2E-6E018DE128C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6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7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59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3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2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1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0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6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2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6DE0-128B-4CAF-8EF1-A54A653D4BA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5F78-7233-4641-B1C7-4FC25C148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2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ict.moscow/projects/ai/research/belaia-kniga-iskusstvennyi-intellekt-v-sfere-transporta-i-logistiki/?ysclid=mmax8jgwgl60305372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intrans.gov.ru/documents/7/13491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intrans.gov.ru/documents/7/13491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3449193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Транспорт и логистика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9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>
          <a:xfrm>
            <a:off x="0" y="-26969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58CE657-70BD-1565-441A-E73F5F39E0A6}"/>
              </a:ext>
            </a:extLst>
          </p:cNvPr>
          <p:cNvSpPr txBox="1"/>
          <p:nvPr/>
        </p:nvSpPr>
        <p:spPr>
          <a:xfrm>
            <a:off x="9779431" y="-3533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3" name="Скругленный прямоугольник 132"/>
          <p:cNvSpPr/>
          <p:nvPr/>
        </p:nvSpPr>
        <p:spPr bwMode="auto">
          <a:xfrm>
            <a:off x="460668" y="1618243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 bwMode="auto">
          <a:xfrm>
            <a:off x="380038" y="1064004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Oval 4"/>
          <p:cNvSpPr/>
          <p:nvPr/>
        </p:nvSpPr>
        <p:spPr bwMode="auto">
          <a:xfrm>
            <a:off x="453236" y="1249790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7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136" name="TextBox 135"/>
          <p:cNvSpPr txBox="1"/>
          <p:nvPr/>
        </p:nvSpPr>
        <p:spPr bwMode="auto">
          <a:xfrm>
            <a:off x="973404" y="1212277"/>
            <a:ext cx="3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Анализ данных и </a:t>
            </a:r>
            <a:endParaRPr lang="ru-RU" sz="1400" b="1" dirty="0" smtClean="0">
              <a:solidFill>
                <a:srgbClr val="1B7846"/>
              </a:solidFill>
              <a:latin typeface="SB Sans Text"/>
            </a:endParaRPr>
          </a:p>
          <a:p>
            <a:r>
              <a:rPr lang="ru-RU" sz="1400" b="1" dirty="0" smtClean="0">
                <a:solidFill>
                  <a:srgbClr val="1B7846"/>
                </a:solidFill>
                <a:latin typeface="SB Sans Text"/>
              </a:rPr>
              <a:t>бизнес-аналитика </a:t>
            </a:r>
            <a:endParaRPr lang="ru-RU" sz="1400" b="1" dirty="0">
              <a:solidFill>
                <a:srgbClr val="1B7846"/>
              </a:solidFill>
              <a:latin typeface="SB Sans Text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 bwMode="auto">
          <a:xfrm>
            <a:off x="464192" y="4177176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 bwMode="auto">
          <a:xfrm>
            <a:off x="383562" y="3622937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Oval 4"/>
          <p:cNvSpPr/>
          <p:nvPr/>
        </p:nvSpPr>
        <p:spPr bwMode="auto">
          <a:xfrm>
            <a:off x="487037" y="3819894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10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140" name="TextBox 139"/>
          <p:cNvSpPr txBox="1"/>
          <p:nvPr/>
        </p:nvSpPr>
        <p:spPr bwMode="auto">
          <a:xfrm>
            <a:off x="1047133" y="3779264"/>
            <a:ext cx="2573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Управление персоналом</a:t>
            </a:r>
          </a:p>
        </p:txBody>
      </p:sp>
      <p:sp>
        <p:nvSpPr>
          <p:cNvPr id="141" name="Скругленный прямоугольник 140"/>
          <p:cNvSpPr/>
          <p:nvPr/>
        </p:nvSpPr>
        <p:spPr bwMode="auto">
          <a:xfrm>
            <a:off x="4422309" y="1637720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41"/>
          <p:cNvSpPr/>
          <p:nvPr/>
        </p:nvSpPr>
        <p:spPr bwMode="auto">
          <a:xfrm>
            <a:off x="4341679" y="1083481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Oval 4"/>
          <p:cNvSpPr/>
          <p:nvPr/>
        </p:nvSpPr>
        <p:spPr bwMode="auto">
          <a:xfrm>
            <a:off x="4422309" y="1268559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8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144" name="TextBox 143"/>
          <p:cNvSpPr txBox="1"/>
          <p:nvPr/>
        </p:nvSpPr>
        <p:spPr bwMode="auto">
          <a:xfrm>
            <a:off x="4976767" y="1236670"/>
            <a:ext cx="2685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Контроль загрузки и разгрузки грузов</a:t>
            </a:r>
            <a:endParaRPr lang="ru-RU" sz="1400" dirty="0">
              <a:solidFill>
                <a:srgbClr val="1B7846"/>
              </a:solidFill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 bwMode="auto">
          <a:xfrm>
            <a:off x="4425833" y="4196653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 bwMode="auto">
          <a:xfrm>
            <a:off x="4345203" y="3642414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Oval 4"/>
          <p:cNvSpPr/>
          <p:nvPr/>
        </p:nvSpPr>
        <p:spPr bwMode="auto">
          <a:xfrm>
            <a:off x="4421667" y="3819894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11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4977763" y="3893708"/>
            <a:ext cx="320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Безопасность</a:t>
            </a:r>
            <a:endParaRPr lang="ru-RU" sz="1400" dirty="0">
              <a:solidFill>
                <a:srgbClr val="1B7846"/>
              </a:solidFill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 bwMode="auto">
          <a:xfrm>
            <a:off x="8387474" y="1640409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 bwMode="auto">
          <a:xfrm>
            <a:off x="8306844" y="1086170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Oval 4"/>
          <p:cNvSpPr/>
          <p:nvPr/>
        </p:nvSpPr>
        <p:spPr bwMode="auto">
          <a:xfrm>
            <a:off x="8377012" y="1273280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9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8885732" y="1226624"/>
            <a:ext cx="3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Автономные </a:t>
            </a:r>
          </a:p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 smtClean="0">
                <a:solidFill>
                  <a:srgbClr val="1B7846"/>
                </a:solidFill>
                <a:latin typeface="SB Sans Text"/>
              </a:rPr>
              <a:t>ТС</a:t>
            </a:r>
            <a:endParaRPr lang="ru-RU" sz="1400" b="1" dirty="0">
              <a:solidFill>
                <a:srgbClr val="1B7846"/>
              </a:solidFill>
              <a:latin typeface="SB Sans Text"/>
            </a:endParaRPr>
          </a:p>
        </p:txBody>
      </p:sp>
      <p:sp>
        <p:nvSpPr>
          <p:cNvPr id="157" name="TextBox 156"/>
          <p:cNvSpPr txBox="1"/>
          <p:nvPr/>
        </p:nvSpPr>
        <p:spPr bwMode="auto">
          <a:xfrm>
            <a:off x="1235988" y="2589429"/>
            <a:ext cx="2443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LLM для визуализации цепей поставок, генерации аналитических отчётов и интерпретации данных</a:t>
            </a:r>
          </a:p>
        </p:txBody>
      </p:sp>
      <p:sp>
        <p:nvSpPr>
          <p:cNvPr id="158" name="TextBox 157"/>
          <p:cNvSpPr txBox="1"/>
          <p:nvPr/>
        </p:nvSpPr>
        <p:spPr bwMode="auto">
          <a:xfrm>
            <a:off x="1229687" y="2064188"/>
            <a:ext cx="298740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ML</a:t>
            </a:r>
            <a:r>
              <a:rPr lang="en-US" sz="800" dirty="0">
                <a:latin typeface="SB Sans Text"/>
              </a:rPr>
              <a:t> + BI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en-US" sz="800" dirty="0"/>
              <a:t>Big Data</a:t>
            </a:r>
            <a:endParaRPr lang="ru-RU" sz="800" dirty="0">
              <a:latin typeface="SB Sans Text"/>
            </a:endParaRPr>
          </a:p>
        </p:txBody>
      </p:sp>
      <p:sp>
        <p:nvSpPr>
          <p:cNvPr id="159" name="Oval 4"/>
          <p:cNvSpPr/>
          <p:nvPr/>
        </p:nvSpPr>
        <p:spPr bwMode="auto">
          <a:xfrm>
            <a:off x="649563" y="200981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60" name="Группа 159"/>
          <p:cNvGrpSpPr/>
          <p:nvPr/>
        </p:nvGrpSpPr>
        <p:grpSpPr>
          <a:xfrm>
            <a:off x="593471" y="2733542"/>
            <a:ext cx="499613" cy="450000"/>
            <a:chOff x="1080944" y="4332658"/>
            <a:chExt cx="499613" cy="450000"/>
          </a:xfrm>
        </p:grpSpPr>
        <p:sp>
          <p:nvSpPr>
            <p:cNvPr id="161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162" name="TextBox 161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163" name="TextBox 162"/>
          <p:cNvSpPr txBox="1"/>
          <p:nvPr/>
        </p:nvSpPr>
        <p:spPr bwMode="auto">
          <a:xfrm>
            <a:off x="1235988" y="5130795"/>
            <a:ext cx="2443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LLM для генерации вакансий, адаптационных программ, чат-боты и голосовые ассистенты для автоматизации HR-коммуникаций</a:t>
            </a: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1235563" y="4511191"/>
            <a:ext cx="2694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NLP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предиктивные модели увольняемости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графовые модели компетенций</a:t>
            </a:r>
          </a:p>
        </p:txBody>
      </p:sp>
      <p:sp>
        <p:nvSpPr>
          <p:cNvPr id="165" name="Oval 4"/>
          <p:cNvSpPr/>
          <p:nvPr/>
        </p:nvSpPr>
        <p:spPr bwMode="auto">
          <a:xfrm>
            <a:off x="649563" y="458236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593471" y="5306092"/>
            <a:ext cx="499613" cy="450000"/>
            <a:chOff x="1080944" y="4332658"/>
            <a:chExt cx="499613" cy="450000"/>
          </a:xfrm>
        </p:grpSpPr>
        <p:sp>
          <p:nvSpPr>
            <p:cNvPr id="167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168" name="TextBox 167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170" name="TextBox 169"/>
          <p:cNvSpPr txBox="1"/>
          <p:nvPr/>
        </p:nvSpPr>
        <p:spPr bwMode="auto">
          <a:xfrm>
            <a:off x="5206855" y="2716868"/>
            <a:ext cx="2443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Генерация отчётов по 3</a:t>
            </a:r>
            <a:r>
              <a:rPr lang="en-US" sz="1000" dirty="0">
                <a:latin typeface="SB Sans Text"/>
              </a:rPr>
              <a:t>D</a:t>
            </a:r>
            <a:r>
              <a:rPr lang="ru-RU" sz="1000" dirty="0">
                <a:latin typeface="SB Sans Text"/>
              </a:rPr>
              <a:t>-сканированию, автоматическое описание нарушений загрузки</a:t>
            </a:r>
          </a:p>
        </p:txBody>
      </p:sp>
      <p:sp>
        <p:nvSpPr>
          <p:cNvPr id="171" name="TextBox 170"/>
          <p:cNvSpPr txBox="1"/>
          <p:nvPr/>
        </p:nvSpPr>
        <p:spPr bwMode="auto">
          <a:xfrm>
            <a:off x="5178329" y="2022689"/>
            <a:ext cx="298740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CV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ML и rule-based системы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DSS</a:t>
            </a:r>
          </a:p>
        </p:txBody>
      </p:sp>
      <p:sp>
        <p:nvSpPr>
          <p:cNvPr id="172" name="Oval 4"/>
          <p:cNvSpPr/>
          <p:nvPr/>
        </p:nvSpPr>
        <p:spPr bwMode="auto">
          <a:xfrm>
            <a:off x="4627127" y="200981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73" name="Группа 172"/>
          <p:cNvGrpSpPr/>
          <p:nvPr/>
        </p:nvGrpSpPr>
        <p:grpSpPr>
          <a:xfrm>
            <a:off x="4571035" y="2760043"/>
            <a:ext cx="499613" cy="450000"/>
            <a:chOff x="1080944" y="4332658"/>
            <a:chExt cx="499613" cy="450000"/>
          </a:xfrm>
        </p:grpSpPr>
        <p:sp>
          <p:nvSpPr>
            <p:cNvPr id="174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175" name="TextBox 174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182" name="TextBox 181"/>
          <p:cNvSpPr txBox="1"/>
          <p:nvPr/>
        </p:nvSpPr>
        <p:spPr bwMode="auto">
          <a:xfrm>
            <a:off x="9119581" y="2739313"/>
            <a:ext cx="2443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SB Sans Text"/>
              </a:rPr>
              <a:t>Генеративные модели </a:t>
            </a:r>
            <a:r>
              <a:rPr lang="ru-RU" sz="1000" dirty="0">
                <a:latin typeface="SB Sans Text"/>
              </a:rPr>
              <a:t>(трансформер) для планирования </a:t>
            </a:r>
            <a:r>
              <a:rPr lang="ru-RU" sz="1000" dirty="0" smtClean="0">
                <a:latin typeface="SB Sans Text"/>
              </a:rPr>
              <a:t>траекторий (</a:t>
            </a:r>
            <a:r>
              <a:rPr lang="ru-RU" sz="1000" dirty="0">
                <a:latin typeface="SB Sans Text"/>
              </a:rPr>
              <a:t>Navio </a:t>
            </a:r>
            <a:r>
              <a:rPr lang="ru-RU" sz="1000" dirty="0" smtClean="0">
                <a:latin typeface="SB Sans Text"/>
              </a:rPr>
              <a:t>Planner)</a:t>
            </a:r>
            <a:endParaRPr lang="ru-RU" sz="1000" dirty="0">
              <a:latin typeface="SB Sans Text"/>
            </a:endParaRPr>
          </a:p>
        </p:txBody>
      </p:sp>
      <p:sp>
        <p:nvSpPr>
          <p:cNvPr id="183" name="TextBox 182"/>
          <p:cNvSpPr txBox="1"/>
          <p:nvPr/>
        </p:nvSpPr>
        <p:spPr bwMode="auto">
          <a:xfrm>
            <a:off x="9119581" y="2021230"/>
            <a:ext cx="298740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CV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Deep Learning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обучение с подкреплением</a:t>
            </a:r>
          </a:p>
        </p:txBody>
      </p:sp>
      <p:sp>
        <p:nvSpPr>
          <p:cNvPr id="184" name="Oval 4"/>
          <p:cNvSpPr/>
          <p:nvPr/>
        </p:nvSpPr>
        <p:spPr bwMode="auto">
          <a:xfrm>
            <a:off x="8586470" y="200981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85" name="Группа 184"/>
          <p:cNvGrpSpPr/>
          <p:nvPr/>
        </p:nvGrpSpPr>
        <p:grpSpPr>
          <a:xfrm>
            <a:off x="8530378" y="2785837"/>
            <a:ext cx="499613" cy="450000"/>
            <a:chOff x="1080944" y="4332658"/>
            <a:chExt cx="499613" cy="450000"/>
          </a:xfrm>
        </p:grpSpPr>
        <p:sp>
          <p:nvSpPr>
            <p:cNvPr id="186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187" name="TextBox 186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188" name="TextBox 187"/>
          <p:cNvSpPr txBox="1"/>
          <p:nvPr/>
        </p:nvSpPr>
        <p:spPr bwMode="auto">
          <a:xfrm>
            <a:off x="5142788" y="5336463"/>
            <a:ext cx="2443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CV + LLM: описание инцидентов, отчёты по видеоаналитике</a:t>
            </a:r>
          </a:p>
        </p:txBody>
      </p:sp>
      <p:sp>
        <p:nvSpPr>
          <p:cNvPr id="189" name="TextBox 188"/>
          <p:cNvSpPr txBox="1"/>
          <p:nvPr/>
        </p:nvSpPr>
        <p:spPr bwMode="auto">
          <a:xfrm>
            <a:off x="5153414" y="4581622"/>
            <a:ext cx="2987403" cy="67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/>
              <a:t>CV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/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/>
              <a:t>NLP и голосовые интерфейсы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/>
              <a:t>нейросетевые методы оценки усталости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/>
              <a:t>цифровые двойники</a:t>
            </a:r>
            <a:endParaRPr lang="ru-RU" sz="800" dirty="0">
              <a:latin typeface="SB Sans Text"/>
            </a:endParaRPr>
          </a:p>
        </p:txBody>
      </p:sp>
      <p:sp>
        <p:nvSpPr>
          <p:cNvPr id="190" name="Oval 4"/>
          <p:cNvSpPr/>
          <p:nvPr/>
        </p:nvSpPr>
        <p:spPr bwMode="auto">
          <a:xfrm>
            <a:off x="4591896" y="4680795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91" name="Группа 190"/>
          <p:cNvGrpSpPr/>
          <p:nvPr/>
        </p:nvGrpSpPr>
        <p:grpSpPr>
          <a:xfrm>
            <a:off x="4553585" y="5315928"/>
            <a:ext cx="499613" cy="450000"/>
            <a:chOff x="1080944" y="4332658"/>
            <a:chExt cx="499613" cy="450000"/>
          </a:xfrm>
        </p:grpSpPr>
        <p:sp>
          <p:nvSpPr>
            <p:cNvPr id="192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194" name="Скругленный прямоугольник 193"/>
          <p:cNvSpPr/>
          <p:nvPr/>
        </p:nvSpPr>
        <p:spPr bwMode="auto">
          <a:xfrm>
            <a:off x="8394083" y="4194203"/>
            <a:ext cx="3468518" cy="174728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Скругленный прямоугольник 194"/>
          <p:cNvSpPr/>
          <p:nvPr/>
        </p:nvSpPr>
        <p:spPr bwMode="auto">
          <a:xfrm>
            <a:off x="8313453" y="3639964"/>
            <a:ext cx="3478980" cy="8218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Oval 4"/>
          <p:cNvSpPr/>
          <p:nvPr/>
        </p:nvSpPr>
        <p:spPr bwMode="auto">
          <a:xfrm>
            <a:off x="8165732" y="3687597"/>
            <a:ext cx="720000" cy="72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400" b="1" dirty="0" smtClean="0">
                <a:solidFill>
                  <a:srgbClr val="FFFFFF"/>
                </a:solidFill>
                <a:latin typeface="SB Sans Text Heavy"/>
              </a:rPr>
              <a:t>12</a:t>
            </a:r>
            <a:endParaRPr sz="24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197" name="TextBox 196"/>
          <p:cNvSpPr txBox="1"/>
          <p:nvPr/>
        </p:nvSpPr>
        <p:spPr bwMode="auto">
          <a:xfrm>
            <a:off x="8852470" y="3735899"/>
            <a:ext cx="32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7846"/>
                </a:solidFill>
                <a:latin typeface="SB Sans Text"/>
              </a:rPr>
              <a:t>УЛУЧШЕНИЕ </a:t>
            </a:r>
            <a:endParaRPr lang="ru-RU" b="1" dirty="0" smtClean="0">
              <a:solidFill>
                <a:srgbClr val="1B7846"/>
              </a:solidFill>
              <a:latin typeface="SB Sans Text"/>
            </a:endParaRPr>
          </a:p>
          <a:p>
            <a:r>
              <a:rPr lang="ru-RU" b="1" dirty="0" smtClean="0">
                <a:solidFill>
                  <a:srgbClr val="1B7846"/>
                </a:solidFill>
                <a:latin typeface="SB Sans Text"/>
              </a:rPr>
              <a:t>КЛИЕНТСКОГО </a:t>
            </a:r>
            <a:r>
              <a:rPr lang="ru-RU" b="1" dirty="0">
                <a:solidFill>
                  <a:srgbClr val="1B7846"/>
                </a:solidFill>
                <a:latin typeface="SB Sans Text"/>
              </a:rPr>
              <a:t>ОПЫТА</a:t>
            </a:r>
          </a:p>
        </p:txBody>
      </p:sp>
      <p:sp>
        <p:nvSpPr>
          <p:cNvPr id="198" name="TextBox 197"/>
          <p:cNvSpPr txBox="1"/>
          <p:nvPr/>
        </p:nvSpPr>
        <p:spPr bwMode="auto">
          <a:xfrm>
            <a:off x="9058529" y="4594998"/>
            <a:ext cx="25998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SB Sans Text"/>
              </a:rPr>
              <a:t>NLP </a:t>
            </a:r>
            <a:r>
              <a:rPr lang="ru-RU" sz="1000" dirty="0">
                <a:latin typeface="SB Sans Text"/>
              </a:rPr>
              <a:t>+ GenAI: </a:t>
            </a:r>
            <a:r>
              <a:rPr lang="ru-RU" sz="1000" dirty="0" smtClean="0">
                <a:latin typeface="SB Sans Text"/>
              </a:rPr>
              <a:t>голосовые/чат-боты</a:t>
            </a:r>
          </a:p>
          <a:p>
            <a:r>
              <a:rPr lang="ru-RU" sz="1000" dirty="0">
                <a:latin typeface="SB Sans Text"/>
              </a:rPr>
              <a:t>Р</a:t>
            </a:r>
            <a:r>
              <a:rPr lang="ru-RU" sz="1000" dirty="0" smtClean="0">
                <a:latin typeface="SB Sans Text"/>
              </a:rPr>
              <a:t>ечевая аналитика, персонализация</a:t>
            </a:r>
            <a:r>
              <a:rPr lang="ru-RU" sz="1000" dirty="0">
                <a:latin typeface="SB Sans Text"/>
              </a:rPr>
              <a:t>, </a:t>
            </a:r>
            <a:r>
              <a:rPr lang="ru-RU" sz="1000" dirty="0" smtClean="0">
                <a:latin typeface="SB Sans Text"/>
              </a:rPr>
              <a:t>статусы грузов, подготовка </a:t>
            </a:r>
            <a:r>
              <a:rPr lang="ru-RU" sz="1000" dirty="0">
                <a:latin typeface="SB Sans Text"/>
              </a:rPr>
              <a:t>КП, </a:t>
            </a:r>
            <a:r>
              <a:rPr lang="ru-RU" sz="1000" dirty="0" smtClean="0">
                <a:latin typeface="SB Sans Text"/>
              </a:rPr>
              <a:t>обработка обращений, коммуникациями с ГП и ГО на цифровых экспедиционных платформах</a:t>
            </a:r>
            <a:endParaRPr lang="ru-RU" sz="1000" dirty="0">
              <a:latin typeface="SB Sans Text"/>
            </a:endParaRPr>
          </a:p>
        </p:txBody>
      </p:sp>
      <p:grpSp>
        <p:nvGrpSpPr>
          <p:cNvPr id="199" name="Группа 198"/>
          <p:cNvGrpSpPr/>
          <p:nvPr/>
        </p:nvGrpSpPr>
        <p:grpSpPr>
          <a:xfrm>
            <a:off x="11495247" y="4325236"/>
            <a:ext cx="450000" cy="450000"/>
            <a:chOff x="-722171" y="2885754"/>
            <a:chExt cx="450000" cy="450000"/>
          </a:xfrm>
        </p:grpSpPr>
        <p:sp>
          <p:nvSpPr>
            <p:cNvPr id="200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202" name="Группа 201"/>
          <p:cNvGrpSpPr/>
          <p:nvPr/>
        </p:nvGrpSpPr>
        <p:grpSpPr>
          <a:xfrm>
            <a:off x="8478286" y="4612182"/>
            <a:ext cx="499613" cy="450000"/>
            <a:chOff x="1080944" y="4332658"/>
            <a:chExt cx="499613" cy="450000"/>
          </a:xfrm>
        </p:grpSpPr>
        <p:sp>
          <p:nvSpPr>
            <p:cNvPr id="203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204" name="TextBox 203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3288647" y="4101409"/>
            <a:ext cx="450000" cy="450000"/>
            <a:chOff x="-722171" y="2885754"/>
            <a:chExt cx="450000" cy="450000"/>
          </a:xfrm>
        </p:grpSpPr>
        <p:sp>
          <p:nvSpPr>
            <p:cNvPr id="206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208" name="Группа 207"/>
          <p:cNvGrpSpPr/>
          <p:nvPr/>
        </p:nvGrpSpPr>
        <p:grpSpPr>
          <a:xfrm>
            <a:off x="7254435" y="4126413"/>
            <a:ext cx="450000" cy="450000"/>
            <a:chOff x="-722171" y="2885754"/>
            <a:chExt cx="450000" cy="450000"/>
          </a:xfrm>
        </p:grpSpPr>
        <p:sp>
          <p:nvSpPr>
            <p:cNvPr id="209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210" name="Рисунок 2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211" name="Группа 210"/>
          <p:cNvGrpSpPr/>
          <p:nvPr/>
        </p:nvGrpSpPr>
        <p:grpSpPr>
          <a:xfrm>
            <a:off x="3285965" y="1529887"/>
            <a:ext cx="450000" cy="450000"/>
            <a:chOff x="11236786" y="3256423"/>
            <a:chExt cx="450000" cy="450000"/>
          </a:xfrm>
        </p:grpSpPr>
        <p:sp>
          <p:nvSpPr>
            <p:cNvPr id="212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sp>
        <p:nvSpPr>
          <p:cNvPr id="214" name="Google Shape;104;p31">
            <a:extLst>
              <a:ext uri="{FF2B5EF4-FFF2-40B4-BE49-F238E27FC236}">
                <a16:creationId xmlns:a16="http://schemas.microsoft.com/office/drawing/2014/main" id="{EA2511CD-655B-CDDE-93F4-8DEDECCC5C2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92736" y="360325"/>
            <a:ext cx="9879700" cy="465811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4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AI</a:t>
            </a:r>
            <a:r>
              <a:rPr lang="ru-RU" sz="24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 и </a:t>
            </a:r>
            <a:r>
              <a:rPr lang="en-US" sz="24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11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0271" y="6634340"/>
            <a:ext cx="18245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SB Sans Cond Mono" panose="020B0509040504020204" pitchFamily="49" charset="-52"/>
                <a:cs typeface="SB Sans Cond Mono" panose="020B0509040504020204" pitchFamily="49" charset="-52"/>
                <a:hlinkClick r:id="rId6"/>
              </a:rPr>
              <a:t>*Минтранс: Реестр технологий ИИ</a:t>
            </a:r>
            <a:endParaRPr lang="ru-RU" sz="800" dirty="0">
              <a:solidFill>
                <a:schemeClr val="bg1"/>
              </a:solidFill>
              <a:latin typeface="SB Sans Cond Mono" panose="020B0509040504020204" pitchFamily="49" charset="-52"/>
              <a:cs typeface="SB Sans Cond Mono" panose="020B0509040504020204" pitchFamily="49" charset="-52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1909901" y="6628387"/>
            <a:ext cx="26709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SB Sans Cond Mono" panose="020B0509040504020204" pitchFamily="49" charset="-52"/>
                <a:cs typeface="SB Sans Cond Mono" panose="020B0509040504020204" pitchFamily="49" charset="-52"/>
                <a:hlinkClick r:id="rId7"/>
              </a:rPr>
              <a:t>**Белая книга ИИ в сфере транспорта и логистики</a:t>
            </a:r>
            <a:endParaRPr lang="ru-RU" sz="800" dirty="0">
              <a:solidFill>
                <a:schemeClr val="bg1"/>
              </a:solidFill>
              <a:latin typeface="SB Sans Cond Mono" panose="020B0509040504020204" pitchFamily="49" charset="-52"/>
              <a:cs typeface="SB Sans Cond Mono" panose="020B0509040504020204" pitchFamily="49" charset="-52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242033" y="1529887"/>
            <a:ext cx="450000" cy="450000"/>
            <a:chOff x="11236786" y="3256423"/>
            <a:chExt cx="450000" cy="450000"/>
          </a:xfrm>
        </p:grpSpPr>
        <p:sp>
          <p:nvSpPr>
            <p:cNvPr id="79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11216076" y="1571230"/>
            <a:ext cx="450000" cy="450000"/>
            <a:chOff x="-722171" y="2885754"/>
            <a:chExt cx="450000" cy="450000"/>
          </a:xfrm>
        </p:grpSpPr>
        <p:sp>
          <p:nvSpPr>
            <p:cNvPr id="82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sp>
        <p:nvSpPr>
          <p:cNvPr id="102" name="Oval 4"/>
          <p:cNvSpPr/>
          <p:nvPr/>
        </p:nvSpPr>
        <p:spPr bwMode="auto">
          <a:xfrm>
            <a:off x="3534287" y="1994527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03" name="Oval 4"/>
          <p:cNvSpPr/>
          <p:nvPr/>
        </p:nvSpPr>
        <p:spPr bwMode="auto">
          <a:xfrm>
            <a:off x="3533010" y="4572247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04" name="Oval 4"/>
          <p:cNvSpPr/>
          <p:nvPr/>
        </p:nvSpPr>
        <p:spPr bwMode="auto">
          <a:xfrm>
            <a:off x="11485521" y="500849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8957897" y="253421"/>
            <a:ext cx="450000" cy="450000"/>
            <a:chOff x="-722171" y="2885754"/>
            <a:chExt cx="450000" cy="450000"/>
          </a:xfrm>
        </p:grpSpPr>
        <p:sp>
          <p:nvSpPr>
            <p:cNvPr id="106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10418211" y="262800"/>
            <a:ext cx="450000" cy="450000"/>
            <a:chOff x="11236786" y="3256423"/>
            <a:chExt cx="450000" cy="450000"/>
          </a:xfrm>
        </p:grpSpPr>
        <p:sp>
          <p:nvSpPr>
            <p:cNvPr id="109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sp>
        <p:nvSpPr>
          <p:cNvPr id="111" name="TextBox 110"/>
          <p:cNvSpPr txBox="1"/>
          <p:nvPr/>
        </p:nvSpPr>
        <p:spPr bwMode="auto">
          <a:xfrm>
            <a:off x="9247680" y="387012"/>
            <a:ext cx="11963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  <a:latin typeface="SB Sans Text"/>
              </a:rPr>
              <a:t>Есть опыт </a:t>
            </a:r>
            <a:r>
              <a:rPr lang="en-US" sz="900" dirty="0" smtClean="0">
                <a:solidFill>
                  <a:schemeClr val="bg1"/>
                </a:solidFill>
                <a:latin typeface="SB Sans Text"/>
              </a:rPr>
              <a:t>GenAI</a:t>
            </a:r>
            <a:endParaRPr lang="en-US" sz="900" dirty="0">
              <a:solidFill>
                <a:schemeClr val="bg1"/>
              </a:solidFill>
              <a:latin typeface="SB Sans Text"/>
            </a:endParaRP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10866621" y="396391"/>
            <a:ext cx="1196326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  <a:latin typeface="SB Sans Text"/>
              </a:rPr>
              <a:t>Точка роста</a:t>
            </a:r>
            <a:endParaRPr lang="en-US" sz="900" dirty="0">
              <a:solidFill>
                <a:schemeClr val="bg1"/>
              </a:solidFill>
              <a:latin typeface="SB Sans Text"/>
            </a:endParaRPr>
          </a:p>
          <a:p>
            <a:pPr algn="ctr">
              <a:lnSpc>
                <a:spcPts val="900"/>
              </a:lnSpc>
            </a:pPr>
            <a:r>
              <a:rPr lang="en-US" sz="900" dirty="0" smtClean="0">
                <a:solidFill>
                  <a:schemeClr val="bg1"/>
                </a:solidFill>
                <a:latin typeface="SB Sans Text"/>
              </a:rPr>
              <a:t>GenAI</a:t>
            </a:r>
            <a:endParaRPr lang="ru-RU" sz="900" dirty="0" smtClean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13" name="Oval 4"/>
          <p:cNvSpPr/>
          <p:nvPr/>
        </p:nvSpPr>
        <p:spPr bwMode="auto">
          <a:xfrm>
            <a:off x="7349475" y="281876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14" name="TextBox 113"/>
          <p:cNvSpPr txBox="1"/>
          <p:nvPr/>
        </p:nvSpPr>
        <p:spPr bwMode="auto">
          <a:xfrm>
            <a:off x="7718281" y="374727"/>
            <a:ext cx="11963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 smtClean="0">
                <a:solidFill>
                  <a:schemeClr val="bg1"/>
                </a:solidFill>
                <a:latin typeface="SB Sans Text"/>
              </a:rPr>
              <a:t>SberHelp</a:t>
            </a:r>
            <a:endParaRPr lang="en-US" sz="900" dirty="0">
              <a:solidFill>
                <a:schemeClr val="bg1"/>
              </a:solidFill>
              <a:latin typeface="SB Sans Text"/>
            </a:endParaRP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SB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6384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70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56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52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9317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3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3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3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40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45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35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6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927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9266531" name="Скругленный прямоугольник 8"/>
          <p:cNvSpPr/>
          <p:nvPr/>
        </p:nvSpPr>
        <p:spPr bwMode="auto">
          <a:xfrm>
            <a:off x="6709447" y="1117800"/>
            <a:ext cx="5367240" cy="5540760"/>
          </a:xfrm>
          <a:prstGeom prst="roundRect">
            <a:avLst>
              <a:gd name="adj" fmla="val 399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8660629" name="Скругленный прямоугольник 10"/>
          <p:cNvSpPr/>
          <p:nvPr/>
        </p:nvSpPr>
        <p:spPr bwMode="auto">
          <a:xfrm>
            <a:off x="354238" y="1119240"/>
            <a:ext cx="6220882" cy="4042080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277998" name="Прямоугольник 13"/>
          <p:cNvSpPr/>
          <p:nvPr/>
        </p:nvSpPr>
        <p:spPr bwMode="auto">
          <a:xfrm>
            <a:off x="514800" y="2776680"/>
            <a:ext cx="65268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ЦЕЛЬ</a:t>
            </a:r>
          </a:p>
        </p:txBody>
      </p:sp>
      <p:sp>
        <p:nvSpPr>
          <p:cNvPr id="370293287" name="Прямоугольник 14"/>
          <p:cNvSpPr/>
          <p:nvPr/>
        </p:nvSpPr>
        <p:spPr bwMode="auto">
          <a:xfrm>
            <a:off x="1316565" y="1817918"/>
            <a:ext cx="494028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1450" indent="-171450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Ручной мониторинг десятков/сотен рейсов одновременно</a:t>
            </a:r>
            <a:endParaRPr lang="ru-RU" sz="1000" dirty="0">
              <a:solidFill>
                <a:schemeClr val="lt1"/>
              </a:solidFill>
              <a:latin typeface="SB Sans Text"/>
              <a:ea typeface="SB Sans Text"/>
              <a:cs typeface="SB Sans Text"/>
            </a:endParaRPr>
          </a:p>
          <a:p>
            <a:pPr marL="171450" indent="-171450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Реактивное управление инцидентами</a:t>
            </a:r>
            <a:r>
              <a:rPr lang="ru-RU" sz="100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 (п</a:t>
            </a:r>
            <a:r>
              <a:rPr lang="ru-RU" sz="1000" b="0" i="0" u="none" strike="noStrike" cap="none" spc="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роблемы выявляются с задержкой, когда последствия уже наступили)</a:t>
            </a:r>
          </a:p>
          <a:p>
            <a:pPr marL="171450" indent="-171450" defTabSz="9144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Отсутствие системной аналитики для принятия решений</a:t>
            </a:r>
            <a:endParaRPr lang="ru-RU" sz="1000" dirty="0">
              <a:solidFill>
                <a:schemeClr val="lt1"/>
              </a:solidFill>
              <a:latin typeface="SB Sans Text"/>
              <a:ea typeface="SB Sans Text"/>
              <a:cs typeface="SB Sans Text"/>
            </a:endParaRPr>
          </a:p>
        </p:txBody>
      </p:sp>
      <p:sp>
        <p:nvSpPr>
          <p:cNvPr id="1508797119" name="Прямоугольник 15"/>
          <p:cNvSpPr/>
          <p:nvPr/>
        </p:nvSpPr>
        <p:spPr bwMode="auto">
          <a:xfrm>
            <a:off x="514800" y="1817918"/>
            <a:ext cx="66744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 dirty="0">
                <a:solidFill>
                  <a:srgbClr val="1B7846"/>
                </a:solidFill>
                <a:latin typeface="SB Sans Text"/>
                <a:ea typeface="Arial"/>
              </a:rPr>
              <a:t>БОЛЬ</a:t>
            </a:r>
            <a:endParaRPr lang="ru-RU" sz="1600" b="0" u="none" strike="noStrike" dirty="0">
              <a:solidFill>
                <a:srgbClr val="1B7846"/>
              </a:solidFill>
              <a:latin typeface="Arial"/>
            </a:endParaRPr>
          </a:p>
        </p:txBody>
      </p:sp>
      <p:sp>
        <p:nvSpPr>
          <p:cNvPr id="1015351168" name="Прямоугольник 16"/>
          <p:cNvSpPr/>
          <p:nvPr/>
        </p:nvSpPr>
        <p:spPr bwMode="auto">
          <a:xfrm>
            <a:off x="514800" y="4064040"/>
            <a:ext cx="2210202" cy="472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36000" bIns="36000" anchor="t">
            <a:spAutoFit/>
          </a:bodyPr>
          <a:lstStyle/>
          <a:p>
            <a:pPr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ИНТЕГРАЦИЯ С ИС</a:t>
            </a:r>
          </a:p>
          <a:p>
            <a:pPr>
              <a:tabLst>
                <a:tab pos="177120" algn="l"/>
              </a:tabLst>
              <a:defRPr/>
            </a:pPr>
            <a:r>
              <a:rPr lang="en-US" sz="1200" b="1" dirty="0">
                <a:solidFill>
                  <a:srgbClr val="1B7846"/>
                </a:solidFill>
                <a:latin typeface="SB Sans Text"/>
              </a:rPr>
              <a:t>(</a:t>
            </a:r>
            <a:r>
              <a:rPr lang="ru-RU" sz="1200" b="1" dirty="0">
                <a:solidFill>
                  <a:srgbClr val="1B7846"/>
                </a:solidFill>
                <a:latin typeface="SB Sans Text"/>
              </a:rPr>
              <a:t>источники данных)</a:t>
            </a:r>
          </a:p>
        </p:txBody>
      </p:sp>
      <p:sp>
        <p:nvSpPr>
          <p:cNvPr id="940499329" name="Прямоугольник 17"/>
          <p:cNvSpPr/>
          <p:nvPr/>
        </p:nvSpPr>
        <p:spPr bwMode="auto">
          <a:xfrm>
            <a:off x="6885847" y="1285200"/>
            <a:ext cx="292860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СЦЕНАРИЙ</a:t>
            </a:r>
          </a:p>
        </p:txBody>
      </p:sp>
      <p:sp>
        <p:nvSpPr>
          <p:cNvPr id="1703762788" name="Прямоугольник 18"/>
          <p:cNvSpPr/>
          <p:nvPr/>
        </p:nvSpPr>
        <p:spPr bwMode="auto">
          <a:xfrm>
            <a:off x="6929358" y="1595511"/>
            <a:ext cx="4940998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Мониторит отклонения от плана в реальном времени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Классифицирует инциденты (задержка, отказ перевозчика и др.)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Анализирует контекст: история перевозчика, загрузка, </a:t>
            </a:r>
            <a:r>
              <a:rPr lang="en" sz="1000" dirty="0">
                <a:solidFill>
                  <a:schemeClr val="lt1"/>
                </a:solidFill>
                <a:latin typeface="SB Sans Text"/>
                <a:cs typeface="SB Sans Text"/>
              </a:rPr>
              <a:t>SLA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Предлагает сценарии перераспределения с оценкой рисков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Генерирует уведомления клиентам, диспетчер подтверждает </a:t>
            </a: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сценарий</a:t>
            </a: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1890477143" name="Скругленный прямоугольник 20"/>
          <p:cNvSpPr/>
          <p:nvPr/>
        </p:nvSpPr>
        <p:spPr bwMode="auto">
          <a:xfrm>
            <a:off x="354240" y="5296680"/>
            <a:ext cx="6220882" cy="1336680"/>
          </a:xfrm>
          <a:prstGeom prst="roundRect">
            <a:avLst>
              <a:gd name="adj" fmla="val 1385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677257" name="Прямоугольник 21"/>
          <p:cNvSpPr/>
          <p:nvPr/>
        </p:nvSpPr>
        <p:spPr bwMode="auto">
          <a:xfrm>
            <a:off x="6970609" y="5437800"/>
            <a:ext cx="476028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ОЖИДАЕМЫЕ ЭФФЕКТЫ</a:t>
            </a:r>
          </a:p>
        </p:txBody>
      </p:sp>
      <p:sp>
        <p:nvSpPr>
          <p:cNvPr id="532713487" name="Прямоугольник 22"/>
          <p:cNvSpPr/>
          <p:nvPr/>
        </p:nvSpPr>
        <p:spPr bwMode="auto">
          <a:xfrm>
            <a:off x="6929358" y="5756724"/>
            <a:ext cx="494099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Снижение времени реакции на инциденты на 40-60%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Ускорение принятия решений в 2-3 раза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Снижение потерь от простоев на 20-35%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Высвобождение 1-2 </a:t>
            </a: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FTE</a:t>
            </a: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514096008" name="Прямоугольник 25"/>
          <p:cNvSpPr/>
          <p:nvPr/>
        </p:nvSpPr>
        <p:spPr bwMode="auto">
          <a:xfrm>
            <a:off x="1339200" y="2828519"/>
            <a:ext cx="506916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Повышение операционной эффективности диспетчеров за счёт автоматизации мониторинга отклонений от плана рейсов в режиме реального времени, интеллектуальной классификации инцидентов и генерации сценариев реагирования с оценкой рисков для оперативного принятия решений</a:t>
            </a:r>
          </a:p>
        </p:txBody>
      </p:sp>
      <p:sp>
        <p:nvSpPr>
          <p:cNvPr id="1037537035" name="Прямоугольник 26"/>
          <p:cNvSpPr/>
          <p:nvPr/>
        </p:nvSpPr>
        <p:spPr bwMode="auto">
          <a:xfrm>
            <a:off x="2586240" y="4064040"/>
            <a:ext cx="382212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195763">
              <a:buAutoNum type="arabicPeriod"/>
              <a:defRPr/>
            </a:pP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TMS</a:t>
            </a:r>
          </a:p>
          <a:p>
            <a:pPr indent="-195763">
              <a:buAutoNum type="arabicPeriod"/>
              <a:defRPr/>
            </a:pPr>
            <a:r>
              <a:rPr lang="en" sz="1000" dirty="0">
                <a:solidFill>
                  <a:schemeClr val="lt1"/>
                </a:solidFill>
                <a:latin typeface="SB Sans Text"/>
                <a:cs typeface="SB Sans Text"/>
              </a:rPr>
              <a:t>CRM</a:t>
            </a:r>
          </a:p>
          <a:p>
            <a:pPr indent="-195763">
              <a:buAutoNum type="arabicPeriod"/>
              <a:defRPr/>
            </a:pPr>
            <a:r>
              <a:rPr lang="en" sz="1000" dirty="0">
                <a:solidFill>
                  <a:schemeClr val="lt1"/>
                </a:solidFill>
                <a:latin typeface="SB Sans Text"/>
                <a:cs typeface="SB Sans Text"/>
              </a:rPr>
              <a:t>GPS/</a:t>
            </a: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Телематика</a:t>
            </a:r>
          </a:p>
        </p:txBody>
      </p:sp>
      <p:sp>
        <p:nvSpPr>
          <p:cNvPr id="1432658866" name="Прямоугольник 28"/>
          <p:cNvSpPr/>
          <p:nvPr/>
        </p:nvSpPr>
        <p:spPr bwMode="auto">
          <a:xfrm>
            <a:off x="549940" y="5437800"/>
            <a:ext cx="5829477" cy="2881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ЭЛЕМЕНТ ЦСЦ В СЦЕНАРИИ</a:t>
            </a:r>
          </a:p>
        </p:txBody>
      </p:sp>
      <p:sp>
        <p:nvSpPr>
          <p:cNvPr id="962907325" name="Прямоугольник 29"/>
          <p:cNvSpPr/>
          <p:nvPr/>
        </p:nvSpPr>
        <p:spPr bwMode="auto">
          <a:xfrm>
            <a:off x="3873780" y="243128"/>
            <a:ext cx="8116382" cy="6267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36000" bIns="36000" anchor="t">
            <a:spAutoFit/>
          </a:bodyPr>
          <a:lstStyle/>
          <a:p>
            <a:pPr algn="r">
              <a:lnSpc>
                <a:spcPct val="90000"/>
              </a:lnSpc>
              <a:spcBef>
                <a:spcPts val="36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ИИ‑ассистент диспетчера</a:t>
            </a:r>
          </a:p>
          <a:p>
            <a:pPr algn="r">
              <a:lnSpc>
                <a:spcPct val="90000"/>
              </a:lnSpc>
              <a:spcBef>
                <a:spcPts val="36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сопровождению рейсов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D3F8A2-63B6-9819-1708-5DB3A78BDE95}"/>
              </a:ext>
            </a:extLst>
          </p:cNvPr>
          <p:cNvGrpSpPr/>
          <p:nvPr/>
        </p:nvGrpSpPr>
        <p:grpSpPr>
          <a:xfrm>
            <a:off x="264909" y="5953783"/>
            <a:ext cx="6399538" cy="436005"/>
            <a:chOff x="571538" y="5885659"/>
            <a:chExt cx="6399538" cy="436005"/>
          </a:xfrm>
        </p:grpSpPr>
        <p:grpSp>
          <p:nvGrpSpPr>
            <p:cNvPr id="1915684561" name="Группа 1915684560"/>
            <p:cNvGrpSpPr/>
            <p:nvPr/>
          </p:nvGrpSpPr>
          <p:grpSpPr bwMode="auto">
            <a:xfrm>
              <a:off x="571538" y="5885659"/>
              <a:ext cx="5612497" cy="436005"/>
              <a:chOff x="0" y="0"/>
              <a:chExt cx="5612497" cy="436005"/>
            </a:xfrm>
          </p:grpSpPr>
          <p:sp>
            <p:nvSpPr>
              <p:cNvPr id="1795824842" name="Нашивка 1795824841"/>
              <p:cNvSpPr/>
              <p:nvPr/>
            </p:nvSpPr>
            <p:spPr bwMode="auto">
              <a:xfrm>
                <a:off x="0" y="0"/>
                <a:ext cx="869221" cy="436005"/>
              </a:xfrm>
              <a:prstGeom prst="chevron">
                <a:avLst>
                  <a:gd name="adj" fmla="val 1515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1 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Привлечение и развитие клиентов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357442236" name="Нашивка 357442235"/>
              <p:cNvSpPr/>
              <p:nvPr/>
            </p:nvSpPr>
            <p:spPr bwMode="auto">
              <a:xfrm>
                <a:off x="795436" y="0"/>
                <a:ext cx="869221" cy="436005"/>
              </a:xfrm>
              <a:prstGeom prst="chevron">
                <a:avLst>
                  <a:gd name="adj" fmla="val 16400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1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2.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Управление автопарком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1903704738" name="Нашивка 1903704737"/>
              <p:cNvSpPr/>
              <p:nvPr/>
            </p:nvSpPr>
            <p:spPr bwMode="auto">
              <a:xfrm>
                <a:off x="1590872" y="0"/>
                <a:ext cx="869221" cy="436005"/>
              </a:xfrm>
              <a:prstGeom prst="chevron">
                <a:avLst>
                  <a:gd name="adj" fmla="val 1582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3.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Планирование рейсов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1027810368" name="Нашивка 1027810367"/>
              <p:cNvSpPr/>
              <p:nvPr/>
            </p:nvSpPr>
            <p:spPr bwMode="auto">
              <a:xfrm>
                <a:off x="2389258" y="0"/>
                <a:ext cx="869221" cy="436005"/>
              </a:xfrm>
              <a:prstGeom prst="chevron">
                <a:avLst>
                  <a:gd name="adj" fmla="val 15249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4.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Приём и забор груза у клиентов </a:t>
                </a:r>
              </a:p>
            </p:txBody>
          </p:sp>
          <p:sp>
            <p:nvSpPr>
              <p:cNvPr id="1266491059" name="Нашивка 1266491058"/>
              <p:cNvSpPr/>
              <p:nvPr/>
            </p:nvSpPr>
            <p:spPr bwMode="auto">
              <a:xfrm>
                <a:off x="3964832" y="0"/>
                <a:ext cx="869221" cy="436005"/>
              </a:xfrm>
              <a:prstGeom prst="chevron">
                <a:avLst>
                  <a:gd name="adj" fmla="val 18137"/>
                </a:avLst>
              </a:prstGeom>
              <a:gradFill flip="none" rotWithShape="1">
                <a:gsLst>
                  <a:gs pos="0">
                    <a:srgbClr val="1B7846">
                      <a:shade val="30000"/>
                      <a:satMod val="115000"/>
                    </a:srgbClr>
                  </a:gs>
                  <a:gs pos="50000">
                    <a:srgbClr val="1B7846">
                      <a:shade val="67500"/>
                      <a:satMod val="115000"/>
                    </a:srgbClr>
                  </a:gs>
                  <a:gs pos="100000">
                    <a:srgbClr val="1B7846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6.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Осуществление перевозки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636618724" name="Нашивка 636618723"/>
              <p:cNvSpPr/>
              <p:nvPr/>
            </p:nvSpPr>
            <p:spPr bwMode="auto">
              <a:xfrm>
                <a:off x="4743276" y="0"/>
                <a:ext cx="869221" cy="436005"/>
              </a:xfrm>
              <a:prstGeom prst="chevron">
                <a:avLst>
                  <a:gd name="adj" fmla="val 18706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7.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Разгрузка и передача груза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927389150" name="Нашивка 927389149"/>
              <p:cNvSpPr/>
              <p:nvPr/>
            </p:nvSpPr>
            <p:spPr bwMode="auto">
              <a:xfrm>
                <a:off x="3163100" y="0"/>
                <a:ext cx="869221" cy="436005"/>
              </a:xfrm>
              <a:prstGeom prst="chevron">
                <a:avLst>
                  <a:gd name="adj" fmla="val 17451"/>
                </a:avLst>
              </a:prstGeom>
              <a:solidFill>
                <a:schemeClr val="accent1"/>
              </a:solidFill>
              <a:ln w="12699" cap="flat" cmpd="sng" algn="ctr">
                <a:solidFill>
                  <a:srgbClr val="FFFFF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defRPr/>
                </a:pPr>
                <a:r>
                  <a:rPr lang="ru-RU" sz="600" b="1" i="0" u="none" strike="noStrike" cap="none" spc="0" dirty="0">
                    <a:solidFill>
                      <a:schemeClr val="bg1"/>
                    </a:solidFill>
                    <a:latin typeface="SB Sans Text Medium" panose="020B0603040504020204" pitchFamily="34" charset="0"/>
                    <a:ea typeface="Arial"/>
                    <a:cs typeface="SB Sans Text Medium" panose="020B0603040504020204" pitchFamily="34" charset="0"/>
                  </a:rPr>
                  <a:t>5.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Обработка и хранение грузов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</p:grpSp>
        <p:sp>
          <p:nvSpPr>
            <p:cNvPr id="6" name="Нашивка 5">
              <a:extLst>
                <a:ext uri="{FF2B5EF4-FFF2-40B4-BE49-F238E27FC236}">
                  <a16:creationId xmlns:a16="http://schemas.microsoft.com/office/drawing/2014/main" id="{0572E044-8FD5-3B9D-66C5-16420DBCD3F1}"/>
                </a:ext>
              </a:extLst>
            </p:cNvPr>
            <p:cNvSpPr/>
            <p:nvPr/>
          </p:nvSpPr>
          <p:spPr bwMode="auto">
            <a:xfrm>
              <a:off x="6101855" y="5885659"/>
              <a:ext cx="869221" cy="436005"/>
            </a:xfrm>
            <a:prstGeom prst="chevron">
              <a:avLst>
                <a:gd name="adj" fmla="val 18706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algn="ctr" defTabSz="311149">
                <a:lnSpc>
                  <a:spcPct val="90000"/>
                </a:lnSpc>
                <a:defRPr/>
              </a:pPr>
              <a:r>
                <a:rPr lang="ru-RU" sz="6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rPr>
                <a:t>8.  </a:t>
              </a:r>
              <a:r>
                <a:rPr lang="ru-RU" sz="600" b="1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rPr>
                <a:t>Документооборот и расчёты с партнёрами</a:t>
              </a:r>
              <a:endParaRPr lang="ru-RU" sz="800" dirty="0">
                <a:solidFill>
                  <a:schemeClr val="bg1"/>
                </a:solidFill>
                <a:latin typeface="SB Sans Text Medium" panose="020B0603040504020204" pitchFamily="34" charset="0"/>
                <a:cs typeface="SB Sans Text Medium" panose="020B0603040504020204" pitchFamily="34" charset="0"/>
              </a:endParaRPr>
            </a:p>
          </p:txBody>
        </p:sp>
      </p:grpSp>
      <p:sp>
        <p:nvSpPr>
          <p:cNvPr id="8" name="Прямоугольник 14">
            <a:extLst>
              <a:ext uri="{FF2B5EF4-FFF2-40B4-BE49-F238E27FC236}">
                <a16:creationId xmlns:a16="http://schemas.microsoft.com/office/drawing/2014/main" id="{76C4E978-8331-C76E-5B72-F89AEBFFE78C}"/>
              </a:ext>
            </a:extLst>
          </p:cNvPr>
          <p:cNvSpPr/>
          <p:nvPr/>
        </p:nvSpPr>
        <p:spPr bwMode="auto">
          <a:xfrm>
            <a:off x="1316565" y="1314275"/>
            <a:ext cx="494028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100" b="1" dirty="0">
                <a:solidFill>
                  <a:schemeClr val="lt1"/>
                </a:solidFill>
                <a:latin typeface="SB Sans Text"/>
                <a:cs typeface="SB Sans Text"/>
              </a:rPr>
              <a:t>Диспетчер</a:t>
            </a:r>
          </a:p>
        </p:txBody>
      </p:sp>
      <p:sp>
        <p:nvSpPr>
          <p:cNvPr id="9" name="Прямоугольник 15">
            <a:extLst>
              <a:ext uri="{FF2B5EF4-FFF2-40B4-BE49-F238E27FC236}">
                <a16:creationId xmlns:a16="http://schemas.microsoft.com/office/drawing/2014/main" id="{BECB5DD2-BD95-352E-E763-61BBBDE66D22}"/>
              </a:ext>
            </a:extLst>
          </p:cNvPr>
          <p:cNvSpPr/>
          <p:nvPr/>
        </p:nvSpPr>
        <p:spPr bwMode="auto">
          <a:xfrm>
            <a:off x="514800" y="1283173"/>
            <a:ext cx="66744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  <a:ea typeface="Arial"/>
              </a:rPr>
              <a:t>Р</a:t>
            </a:r>
            <a:r>
              <a:rPr lang="ru-RU" sz="1600" b="1" u="none" strike="noStrike" dirty="0">
                <a:solidFill>
                  <a:srgbClr val="1B7846"/>
                </a:solidFill>
                <a:latin typeface="SB Sans Text"/>
                <a:ea typeface="Arial"/>
              </a:rPr>
              <a:t>ОЛЬ</a:t>
            </a:r>
            <a:endParaRPr lang="ru-RU" sz="1600" b="0" u="none" strike="noStrike" dirty="0">
              <a:solidFill>
                <a:srgbClr val="1B7846"/>
              </a:solidFill>
              <a:latin typeface="Arial"/>
            </a:endParaRPr>
          </a:p>
        </p:txBody>
      </p:sp>
      <p:sp>
        <p:nvSpPr>
          <p:cNvPr id="2" name="Прямоугольник 17">
            <a:extLst>
              <a:ext uri="{FF2B5EF4-FFF2-40B4-BE49-F238E27FC236}">
                <a16:creationId xmlns:a16="http://schemas.microsoft.com/office/drawing/2014/main" id="{FA3D4334-E936-0FDC-AEDA-674D02505CAF}"/>
              </a:ext>
            </a:extLst>
          </p:cNvPr>
          <p:cNvSpPr/>
          <p:nvPr/>
        </p:nvSpPr>
        <p:spPr bwMode="auto">
          <a:xfrm>
            <a:off x="6885847" y="2689416"/>
            <a:ext cx="292860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ПОЧЕМУ ЭТО </a:t>
            </a:r>
            <a:r>
              <a:rPr lang="en-US" sz="1600" b="1" dirty="0">
                <a:solidFill>
                  <a:srgbClr val="1B7846"/>
                </a:solidFill>
                <a:latin typeface="SB Sans Text"/>
              </a:rPr>
              <a:t>GENAI</a:t>
            </a:r>
            <a:endParaRPr lang="ru-RU" sz="1600" b="1" dirty="0">
              <a:solidFill>
                <a:srgbClr val="1B7846"/>
              </a:solidFill>
              <a:latin typeface="SB Sans Text"/>
            </a:endParaRPr>
          </a:p>
        </p:txBody>
      </p:sp>
      <p:sp>
        <p:nvSpPr>
          <p:cNvPr id="4" name="Прямоугольник 18">
            <a:extLst>
              <a:ext uri="{FF2B5EF4-FFF2-40B4-BE49-F238E27FC236}">
                <a16:creationId xmlns:a16="http://schemas.microsoft.com/office/drawing/2014/main" id="{13A99E01-6983-9B66-ED34-8E108AAF314D}"/>
              </a:ext>
            </a:extLst>
          </p:cNvPr>
          <p:cNvSpPr/>
          <p:nvPr/>
        </p:nvSpPr>
        <p:spPr bwMode="auto">
          <a:xfrm>
            <a:off x="6929358" y="3008340"/>
            <a:ext cx="4570829" cy="2522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800" dirty="0">
                <a:solidFill>
                  <a:schemeClr val="lt1"/>
                </a:solidFill>
                <a:latin typeface="SB Sans Text"/>
                <a:cs typeface="SB Sans Text"/>
              </a:rPr>
              <a:t>Генерирует новый контент: развёрнутые текстовые сценарии реагирования с обоснованием выбора, оценкой рисков и стоимости каждого варианта; персонализированные уведомления клиентам о задержках с указанием новых сроков и причин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800" dirty="0">
                <a:solidFill>
                  <a:schemeClr val="lt1"/>
                </a:solidFill>
                <a:latin typeface="SB Sans Text"/>
                <a:cs typeface="SB Sans Text"/>
              </a:rPr>
              <a:t>Управляется через естественный язык: диспетчер задаёт промпт («покажи все рейсы с задержкой более 30 минут по Московской области, предложи перераспределение»), и система адаптирует глубину анализа, формат выдачи и степень детализации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800" dirty="0">
                <a:solidFill>
                  <a:schemeClr val="lt1"/>
                </a:solidFill>
                <a:latin typeface="SB Sans Text"/>
                <a:cs typeface="SB Sans Text"/>
              </a:rPr>
              <a:t>Работает с большим объёмом разнородных данных в реальном времени: одновременно мониторит десятки/сотни рейсов, сопоставляет данные </a:t>
            </a:r>
            <a:r>
              <a:rPr lang="en" sz="800" dirty="0">
                <a:solidFill>
                  <a:schemeClr val="lt1"/>
                </a:solidFill>
                <a:latin typeface="SB Sans Text"/>
                <a:cs typeface="SB Sans Text"/>
              </a:rPr>
              <a:t>GPS, TMS, CRM (SLA </a:t>
            </a:r>
            <a:r>
              <a:rPr lang="ru-RU" sz="800" dirty="0">
                <a:solidFill>
                  <a:schemeClr val="lt1"/>
                </a:solidFill>
                <a:latin typeface="SB Sans Text"/>
                <a:cs typeface="SB Sans Text"/>
              </a:rPr>
              <a:t>клиентов), историю перевозчиков, дорожную обстановку и генерирует контекстно-зависимые решения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800" dirty="0">
                <a:solidFill>
                  <a:schemeClr val="lt1"/>
                </a:solidFill>
                <a:latin typeface="SB Sans Text"/>
                <a:cs typeface="SB Sans Text"/>
              </a:rPr>
              <a:t>Не требует переобучения для разных типов инцидентов: одинаково обрабатывает задержки из-за пробок, поломки ТС, отказ перевозчика, нарушение температурного режима, ДТП и форс-мажоры только за счёт изменения промпта и контекста, без пересборки датасета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  <a:tabLst>
                <a:tab pos="228600" algn="l"/>
              </a:tabLst>
            </a:pP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78559BE8-3052-D00C-C265-84338BD22950}"/>
              </a:ext>
            </a:extLst>
          </p:cNvPr>
          <p:cNvSpPr/>
          <p:nvPr/>
        </p:nvSpPr>
        <p:spPr bwMode="auto">
          <a:xfrm>
            <a:off x="354238" y="544023"/>
            <a:ext cx="2057377" cy="4575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SzPts val="1100"/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Перевозка автотранспортом</a:t>
            </a:r>
            <a:endParaRPr lang="ru-RU" sz="400" b="1" dirty="0">
              <a:solidFill>
                <a:schemeClr val="tx1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6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89266531" name="Скругленный прямоугольник 8"/>
          <p:cNvSpPr/>
          <p:nvPr/>
        </p:nvSpPr>
        <p:spPr bwMode="auto">
          <a:xfrm>
            <a:off x="6709447" y="1117800"/>
            <a:ext cx="5367240" cy="5540760"/>
          </a:xfrm>
          <a:prstGeom prst="roundRect">
            <a:avLst>
              <a:gd name="adj" fmla="val 399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8660629" name="Скругленный прямоугольник 10"/>
          <p:cNvSpPr/>
          <p:nvPr/>
        </p:nvSpPr>
        <p:spPr bwMode="auto">
          <a:xfrm>
            <a:off x="354238" y="1119240"/>
            <a:ext cx="6220882" cy="4042080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277998" name="Прямоугольник 13"/>
          <p:cNvSpPr/>
          <p:nvPr/>
        </p:nvSpPr>
        <p:spPr bwMode="auto">
          <a:xfrm>
            <a:off x="514800" y="2776680"/>
            <a:ext cx="65268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ЦЕЛЬ</a:t>
            </a:r>
          </a:p>
        </p:txBody>
      </p:sp>
      <p:sp>
        <p:nvSpPr>
          <p:cNvPr id="370293287" name="Прямоугольник 14"/>
          <p:cNvSpPr/>
          <p:nvPr/>
        </p:nvSpPr>
        <p:spPr bwMode="auto">
          <a:xfrm>
            <a:off x="1316565" y="1817918"/>
            <a:ext cx="494028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000" b="1" i="0" u="none" strike="noStrike" cap="none" spc="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Ручная обработка претензий</a:t>
            </a:r>
          </a:p>
          <a:p>
            <a:pPr defTabSz="914400">
              <a:lnSpc>
                <a:spcPct val="100000"/>
              </a:lnSpc>
              <a:defRPr/>
            </a:pPr>
            <a:r>
              <a:rPr lang="ru-RU" sz="1000" b="0" i="0" u="none" strike="noStrike" cap="none" spc="0" dirty="0">
                <a:solidFill>
                  <a:schemeClr val="lt1"/>
                </a:solidFill>
                <a:latin typeface="SB Sans Text"/>
                <a:ea typeface="SB Sans Text"/>
                <a:cs typeface="SB Sans Text"/>
              </a:rPr>
              <a:t>Специалисты тратят 60–80% рабочего времени на ручной разбор претензий: чтение писем, сбор документов, поиск прецедентов и регламентов, подготовку ответов</a:t>
            </a:r>
            <a:endParaRPr lang="ru-RU" sz="1000" dirty="0">
              <a:solidFill>
                <a:schemeClr val="lt1"/>
              </a:solidFill>
              <a:latin typeface="SB Sans Text"/>
              <a:ea typeface="SB Sans Text"/>
              <a:cs typeface="SB Sans Text"/>
            </a:endParaRPr>
          </a:p>
        </p:txBody>
      </p:sp>
      <p:sp>
        <p:nvSpPr>
          <p:cNvPr id="1508797119" name="Прямоугольник 15"/>
          <p:cNvSpPr/>
          <p:nvPr/>
        </p:nvSpPr>
        <p:spPr bwMode="auto">
          <a:xfrm>
            <a:off x="514800" y="1817918"/>
            <a:ext cx="66744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 dirty="0">
                <a:solidFill>
                  <a:srgbClr val="1B7846"/>
                </a:solidFill>
                <a:latin typeface="SB Sans Text"/>
                <a:ea typeface="Arial"/>
              </a:rPr>
              <a:t>БОЛЬ</a:t>
            </a:r>
            <a:endParaRPr lang="ru-RU" sz="1600" b="0" u="none" strike="noStrike" dirty="0">
              <a:solidFill>
                <a:srgbClr val="1B7846"/>
              </a:solidFill>
              <a:latin typeface="Arial"/>
            </a:endParaRPr>
          </a:p>
        </p:txBody>
      </p:sp>
      <p:sp>
        <p:nvSpPr>
          <p:cNvPr id="1015351168" name="Прямоугольник 16"/>
          <p:cNvSpPr/>
          <p:nvPr/>
        </p:nvSpPr>
        <p:spPr bwMode="auto">
          <a:xfrm>
            <a:off x="514800" y="4064040"/>
            <a:ext cx="2210202" cy="4728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36000" bIns="36000" anchor="t">
            <a:spAutoFit/>
          </a:bodyPr>
          <a:lstStyle/>
          <a:p>
            <a:pPr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ИНТЕГРАЦИЯ С ИС</a:t>
            </a:r>
          </a:p>
          <a:p>
            <a:pPr>
              <a:tabLst>
                <a:tab pos="177120" algn="l"/>
              </a:tabLst>
              <a:defRPr/>
            </a:pPr>
            <a:r>
              <a:rPr lang="en-US" sz="1200" b="1" dirty="0">
                <a:solidFill>
                  <a:srgbClr val="1B7846"/>
                </a:solidFill>
                <a:latin typeface="SB Sans Text"/>
              </a:rPr>
              <a:t>(</a:t>
            </a:r>
            <a:r>
              <a:rPr lang="ru-RU" sz="1200" b="1" dirty="0">
                <a:solidFill>
                  <a:srgbClr val="1B7846"/>
                </a:solidFill>
                <a:latin typeface="SB Sans Text"/>
              </a:rPr>
              <a:t>источники данных)</a:t>
            </a:r>
          </a:p>
        </p:txBody>
      </p:sp>
      <p:sp>
        <p:nvSpPr>
          <p:cNvPr id="940499329" name="Прямоугольник 17"/>
          <p:cNvSpPr/>
          <p:nvPr/>
        </p:nvSpPr>
        <p:spPr bwMode="auto">
          <a:xfrm>
            <a:off x="6929358" y="1442635"/>
            <a:ext cx="292860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СЦЕНАРИЙ</a:t>
            </a:r>
          </a:p>
        </p:txBody>
      </p:sp>
      <p:sp>
        <p:nvSpPr>
          <p:cNvPr id="1703762788" name="Прямоугольник 18"/>
          <p:cNvSpPr/>
          <p:nvPr/>
        </p:nvSpPr>
        <p:spPr bwMode="auto">
          <a:xfrm>
            <a:off x="6972869" y="1759532"/>
            <a:ext cx="49918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Автоматически принимает и классифицирует претензии из </a:t>
            </a: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email / </a:t>
            </a: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портала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Извлекает ключевые данные: даты, суммы, накладные, тип нарушения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Ищет релевантные регламенты и прецеденты (</a:t>
            </a: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RAG)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Формирует рекомендованное решение и черновик ответа клиенту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Передаёт оператору на подтверждение (</a:t>
            </a: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human-in-the-loop) </a:t>
            </a:r>
          </a:p>
        </p:txBody>
      </p:sp>
      <p:sp>
        <p:nvSpPr>
          <p:cNvPr id="1890477143" name="Скругленный прямоугольник 20"/>
          <p:cNvSpPr/>
          <p:nvPr/>
        </p:nvSpPr>
        <p:spPr bwMode="auto">
          <a:xfrm>
            <a:off x="354240" y="5296680"/>
            <a:ext cx="6220882" cy="1336680"/>
          </a:xfrm>
          <a:prstGeom prst="roundRect">
            <a:avLst>
              <a:gd name="adj" fmla="val 13858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0677257" name="Прямоугольник 21"/>
          <p:cNvSpPr/>
          <p:nvPr/>
        </p:nvSpPr>
        <p:spPr bwMode="auto">
          <a:xfrm>
            <a:off x="6972869" y="5246130"/>
            <a:ext cx="476028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ОЖИДАЕМЫЕ ЭФФЕКТЫ</a:t>
            </a:r>
          </a:p>
        </p:txBody>
      </p:sp>
      <p:sp>
        <p:nvSpPr>
          <p:cNvPr id="532713487" name="Прямоугольник 22"/>
          <p:cNvSpPr/>
          <p:nvPr/>
        </p:nvSpPr>
        <p:spPr bwMode="auto">
          <a:xfrm>
            <a:off x="6972869" y="5577251"/>
            <a:ext cx="4940998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Снижение ручного труда на 50-70%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Снижение времени обработки с 2-5 дней до 4-8 часов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Снижение штрафов за просрочку </a:t>
            </a: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SLA </a:t>
            </a: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на 40-60%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Высвобождение 2-3 F</a:t>
            </a: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TE</a:t>
            </a: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514096008" name="Прямоугольник 25"/>
          <p:cNvSpPr/>
          <p:nvPr/>
        </p:nvSpPr>
        <p:spPr bwMode="auto">
          <a:xfrm>
            <a:off x="1301805" y="2789387"/>
            <a:ext cx="506916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Повышение эффективности претензионной работы за счёт автоматизации приёма, классификации и анализа претензий клиентов (по количеству, качеству, срокам доставки), автоматического подбора релевантных регламентов и прецедентов, формирования рекомендованных решений и черновиков ответов с обоснованием </a:t>
            </a:r>
          </a:p>
        </p:txBody>
      </p:sp>
      <p:sp>
        <p:nvSpPr>
          <p:cNvPr id="1037537035" name="Прямоугольник 26"/>
          <p:cNvSpPr/>
          <p:nvPr/>
        </p:nvSpPr>
        <p:spPr bwMode="auto">
          <a:xfrm>
            <a:off x="2586240" y="4064040"/>
            <a:ext cx="382212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195763">
              <a:buAutoNum type="arabicPeriod"/>
              <a:defRPr/>
            </a:pPr>
            <a:r>
              <a:rPr lang="en-US" sz="1000" dirty="0">
                <a:solidFill>
                  <a:schemeClr val="lt1"/>
                </a:solidFill>
                <a:latin typeface="SB Sans Text"/>
                <a:cs typeface="SB Sans Text"/>
              </a:rPr>
              <a:t>E-mail</a:t>
            </a: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  <a:p>
            <a:pPr indent="-195763">
              <a:buFontTx/>
              <a:buAutoNum type="arabicPeriod"/>
              <a:defRPr/>
            </a:pP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Клиентский портал/личный кабинет</a:t>
            </a:r>
          </a:p>
          <a:p>
            <a:pPr indent="-195763">
              <a:buFontTx/>
              <a:buAutoNum type="arabicPeriod"/>
              <a:defRPr/>
            </a:pPr>
            <a:r>
              <a:rPr lang="en-US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TMS</a:t>
            </a:r>
          </a:p>
          <a:p>
            <a:pPr indent="-195763">
              <a:buFontTx/>
              <a:buAutoNum type="arabicPeriod"/>
              <a:defRPr/>
            </a:pPr>
            <a:r>
              <a:rPr lang="en-US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CRM</a:t>
            </a: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 </a:t>
            </a: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1432658866" name="Прямоугольник 28"/>
          <p:cNvSpPr/>
          <p:nvPr/>
        </p:nvSpPr>
        <p:spPr bwMode="auto">
          <a:xfrm>
            <a:off x="549940" y="5437800"/>
            <a:ext cx="5829477" cy="2881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ЭЛЕМЕНТ ЦСЦ В СЦЕНАРИИ</a:t>
            </a:r>
          </a:p>
        </p:txBody>
      </p:sp>
      <p:sp>
        <p:nvSpPr>
          <p:cNvPr id="962907325" name="Прямоугольник 29"/>
          <p:cNvSpPr/>
          <p:nvPr/>
        </p:nvSpPr>
        <p:spPr bwMode="auto">
          <a:xfrm>
            <a:off x="5267402" y="230672"/>
            <a:ext cx="6699634" cy="6267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6000" tIns="36000" rIns="36000" bIns="36000" anchor="t">
            <a:spAutoFit/>
          </a:bodyPr>
          <a:lstStyle/>
          <a:p>
            <a:pPr algn="r">
              <a:lnSpc>
                <a:spcPct val="90000"/>
              </a:lnSpc>
              <a:spcBef>
                <a:spcPts val="36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ИИ-ассистент специалиста по работе с претензиями по обработке </a:t>
            </a:r>
            <a:r>
              <a:rPr lang="ru-RU" sz="2000" b="1" dirty="0" smtClean="0">
                <a:solidFill>
                  <a:schemeClr val="bg1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рекламаций</a:t>
            </a: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D3F8A2-63B6-9819-1708-5DB3A78BDE95}"/>
              </a:ext>
            </a:extLst>
          </p:cNvPr>
          <p:cNvGrpSpPr/>
          <p:nvPr/>
        </p:nvGrpSpPr>
        <p:grpSpPr>
          <a:xfrm>
            <a:off x="264909" y="5953783"/>
            <a:ext cx="6399538" cy="436005"/>
            <a:chOff x="571538" y="5885659"/>
            <a:chExt cx="6399538" cy="436005"/>
          </a:xfrm>
        </p:grpSpPr>
        <p:grpSp>
          <p:nvGrpSpPr>
            <p:cNvPr id="1915684561" name="Группа 1915684560"/>
            <p:cNvGrpSpPr/>
            <p:nvPr/>
          </p:nvGrpSpPr>
          <p:grpSpPr bwMode="auto">
            <a:xfrm>
              <a:off x="571538" y="5885659"/>
              <a:ext cx="5612497" cy="436005"/>
              <a:chOff x="0" y="0"/>
              <a:chExt cx="5612497" cy="436005"/>
            </a:xfrm>
          </p:grpSpPr>
          <p:sp>
            <p:nvSpPr>
              <p:cNvPr id="1795824842" name="Нашивка 1795824841"/>
              <p:cNvSpPr/>
              <p:nvPr/>
            </p:nvSpPr>
            <p:spPr bwMode="auto">
              <a:xfrm>
                <a:off x="0" y="0"/>
                <a:ext cx="869221" cy="436005"/>
              </a:xfrm>
              <a:prstGeom prst="chevron">
                <a:avLst>
                  <a:gd name="adj" fmla="val 15156"/>
                </a:avLst>
              </a:prstGeom>
              <a:gradFill flip="none" rotWithShape="1">
                <a:gsLst>
                  <a:gs pos="0">
                    <a:srgbClr val="1B7846">
                      <a:shade val="30000"/>
                      <a:satMod val="115000"/>
                    </a:srgbClr>
                  </a:gs>
                  <a:gs pos="50000">
                    <a:srgbClr val="1B7846">
                      <a:shade val="67500"/>
                      <a:satMod val="115000"/>
                    </a:srgbClr>
                  </a:gs>
                  <a:gs pos="100000">
                    <a:srgbClr val="1B784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1 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Привлечение и развитие клиентов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357442236" name="Нашивка 357442235"/>
              <p:cNvSpPr/>
              <p:nvPr/>
            </p:nvSpPr>
            <p:spPr bwMode="auto">
              <a:xfrm>
                <a:off x="795436" y="0"/>
                <a:ext cx="869221" cy="436005"/>
              </a:xfrm>
              <a:prstGeom prst="chevron">
                <a:avLst>
                  <a:gd name="adj" fmla="val 16400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1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2.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Управление автопарком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1903704738" name="Нашивка 1903704737"/>
              <p:cNvSpPr/>
              <p:nvPr/>
            </p:nvSpPr>
            <p:spPr bwMode="auto">
              <a:xfrm>
                <a:off x="1590872" y="0"/>
                <a:ext cx="869221" cy="436005"/>
              </a:xfrm>
              <a:prstGeom prst="chevron">
                <a:avLst>
                  <a:gd name="adj" fmla="val 15825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3.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Планирование рейсов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1027810368" name="Нашивка 1027810367"/>
              <p:cNvSpPr/>
              <p:nvPr/>
            </p:nvSpPr>
            <p:spPr bwMode="auto">
              <a:xfrm>
                <a:off x="2389258" y="0"/>
                <a:ext cx="869221" cy="436005"/>
              </a:xfrm>
              <a:prstGeom prst="chevron">
                <a:avLst>
                  <a:gd name="adj" fmla="val 15249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4.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Приём и забор груза у клиентов </a:t>
                </a:r>
              </a:p>
            </p:txBody>
          </p:sp>
          <p:sp>
            <p:nvSpPr>
              <p:cNvPr id="1266491059" name="Нашивка 1266491058"/>
              <p:cNvSpPr/>
              <p:nvPr/>
            </p:nvSpPr>
            <p:spPr bwMode="auto">
              <a:xfrm>
                <a:off x="3964832" y="0"/>
                <a:ext cx="869221" cy="436005"/>
              </a:xfrm>
              <a:prstGeom prst="chevron">
                <a:avLst>
                  <a:gd name="adj" fmla="val 18137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6.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Осуществление перевозки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636618724" name="Нашивка 636618723"/>
              <p:cNvSpPr/>
              <p:nvPr/>
            </p:nvSpPr>
            <p:spPr bwMode="auto">
              <a:xfrm>
                <a:off x="4743276" y="0"/>
                <a:ext cx="869221" cy="436005"/>
              </a:xfrm>
              <a:prstGeom prst="chevron">
                <a:avLst>
                  <a:gd name="adj" fmla="val 18706"/>
                </a:avLst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lnSpc>
                    <a:spcPct val="90000"/>
                  </a:lnSpc>
                  <a:defRPr/>
                </a:pPr>
                <a:r>
                  <a:rPr lang="ru-RU" sz="600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7.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Разгрузка и передача груза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  <p:sp>
            <p:nvSpPr>
              <p:cNvPr id="927389150" name="Нашивка 927389149"/>
              <p:cNvSpPr/>
              <p:nvPr/>
            </p:nvSpPr>
            <p:spPr bwMode="auto">
              <a:xfrm>
                <a:off x="3163100" y="0"/>
                <a:ext cx="869221" cy="436005"/>
              </a:xfrm>
              <a:prstGeom prst="chevron">
                <a:avLst>
                  <a:gd name="adj" fmla="val 17451"/>
                </a:avLst>
              </a:prstGeom>
              <a:solidFill>
                <a:schemeClr val="accent1"/>
              </a:solidFill>
              <a:ln w="12699" cap="flat" cmpd="sng" algn="ctr">
                <a:solidFill>
                  <a:srgbClr val="FFFFF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  <a:noAutofit/>
              </a:bodyPr>
              <a:lstStyle/>
              <a:p>
                <a:pPr algn="ctr" defTabSz="311149">
                  <a:defRPr/>
                </a:pPr>
                <a:r>
                  <a:rPr lang="ru-RU" sz="600" b="1" i="0" u="none" strike="noStrike" cap="none" spc="0" dirty="0">
                    <a:solidFill>
                      <a:schemeClr val="bg1"/>
                    </a:solidFill>
                    <a:latin typeface="SB Sans Text Medium" panose="020B0603040504020204" pitchFamily="34" charset="0"/>
                    <a:ea typeface="Arial"/>
                    <a:cs typeface="SB Sans Text Medium" panose="020B0603040504020204" pitchFamily="34" charset="0"/>
                  </a:rPr>
                  <a:t>5. </a:t>
                </a:r>
                <a:r>
                  <a:rPr lang="ru-RU" sz="600" b="1" dirty="0">
                    <a:solidFill>
                      <a:schemeClr val="bg1"/>
                    </a:solidFill>
                    <a:latin typeface="SB Sans Text Medium" panose="020B0603040504020204" pitchFamily="34" charset="0"/>
                    <a:cs typeface="SB Sans Text Medium" panose="020B0603040504020204" pitchFamily="34" charset="0"/>
                  </a:rPr>
                  <a:t>Обработка и хранение грузов</a:t>
                </a:r>
                <a:endParaRPr lang="ru-RU" sz="8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endParaRPr>
              </a:p>
            </p:txBody>
          </p:sp>
        </p:grpSp>
        <p:sp>
          <p:nvSpPr>
            <p:cNvPr id="6" name="Нашивка 5">
              <a:extLst>
                <a:ext uri="{FF2B5EF4-FFF2-40B4-BE49-F238E27FC236}">
                  <a16:creationId xmlns:a16="http://schemas.microsoft.com/office/drawing/2014/main" id="{0572E044-8FD5-3B9D-66C5-16420DBCD3F1}"/>
                </a:ext>
              </a:extLst>
            </p:cNvPr>
            <p:cNvSpPr/>
            <p:nvPr/>
          </p:nvSpPr>
          <p:spPr bwMode="auto">
            <a:xfrm>
              <a:off x="6101855" y="5885659"/>
              <a:ext cx="869221" cy="436005"/>
            </a:xfrm>
            <a:prstGeom prst="chevron">
              <a:avLst>
                <a:gd name="adj" fmla="val 18706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24003" tIns="8001" rIns="8001" bIns="8001" numCol="1" spcCol="1267" rtlCol="0" fromWordArt="0" anchor="ctr" anchorCtr="0" forceAA="0" compatLnSpc="0">
              <a:noAutofit/>
            </a:bodyPr>
            <a:lstStyle/>
            <a:p>
              <a:pPr algn="ctr" defTabSz="311149">
                <a:lnSpc>
                  <a:spcPct val="90000"/>
                </a:lnSpc>
                <a:defRPr/>
              </a:pPr>
              <a:r>
                <a:rPr lang="ru-RU" sz="600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rPr>
                <a:t>8.  </a:t>
              </a:r>
              <a:r>
                <a:rPr lang="ru-RU" sz="600" b="1" dirty="0">
                  <a:solidFill>
                    <a:schemeClr val="bg1"/>
                  </a:solidFill>
                  <a:latin typeface="SB Sans Text Medium" panose="020B0603040504020204" pitchFamily="34" charset="0"/>
                  <a:cs typeface="SB Sans Text Medium" panose="020B0603040504020204" pitchFamily="34" charset="0"/>
                </a:rPr>
                <a:t>Документооборот и расчёты с партнёрами</a:t>
              </a:r>
              <a:endParaRPr lang="ru-RU" sz="800" dirty="0">
                <a:solidFill>
                  <a:schemeClr val="bg1"/>
                </a:solidFill>
                <a:latin typeface="SB Sans Text Medium" panose="020B0603040504020204" pitchFamily="34" charset="0"/>
                <a:cs typeface="SB Sans Text Medium" panose="020B0603040504020204" pitchFamily="34" charset="0"/>
              </a:endParaRPr>
            </a:p>
          </p:txBody>
        </p:sp>
      </p:grpSp>
      <p:sp>
        <p:nvSpPr>
          <p:cNvPr id="8" name="Прямоугольник 14">
            <a:extLst>
              <a:ext uri="{FF2B5EF4-FFF2-40B4-BE49-F238E27FC236}">
                <a16:creationId xmlns:a16="http://schemas.microsoft.com/office/drawing/2014/main" id="{76C4E978-8331-C76E-5B72-F89AEBFFE78C}"/>
              </a:ext>
            </a:extLst>
          </p:cNvPr>
          <p:cNvSpPr/>
          <p:nvPr/>
        </p:nvSpPr>
        <p:spPr bwMode="auto">
          <a:xfrm>
            <a:off x="1316565" y="1314275"/>
            <a:ext cx="4940280" cy="4140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lt1"/>
                </a:solidFill>
                <a:latin typeface="SB Sans Text"/>
                <a:cs typeface="SB Sans Text"/>
              </a:rPr>
              <a:t>Специалист по работе с претензиями</a:t>
            </a:r>
          </a:p>
          <a:p>
            <a:pPr defTabSz="914400">
              <a:lnSpc>
                <a:spcPct val="100000"/>
              </a:lnSpc>
              <a:defRPr/>
            </a:pPr>
            <a:endParaRPr lang="ru-RU" sz="1000" b="1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  <p:sp>
        <p:nvSpPr>
          <p:cNvPr id="9" name="Прямоугольник 15">
            <a:extLst>
              <a:ext uri="{FF2B5EF4-FFF2-40B4-BE49-F238E27FC236}">
                <a16:creationId xmlns:a16="http://schemas.microsoft.com/office/drawing/2014/main" id="{BECB5DD2-BD95-352E-E763-61BBBDE66D22}"/>
              </a:ext>
            </a:extLst>
          </p:cNvPr>
          <p:cNvSpPr/>
          <p:nvPr/>
        </p:nvSpPr>
        <p:spPr bwMode="auto">
          <a:xfrm>
            <a:off x="514800" y="1283173"/>
            <a:ext cx="66744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  <a:ea typeface="Arial"/>
              </a:rPr>
              <a:t>Р</a:t>
            </a:r>
            <a:r>
              <a:rPr lang="ru-RU" sz="1600" b="1" u="none" strike="noStrike" dirty="0">
                <a:solidFill>
                  <a:srgbClr val="1B7846"/>
                </a:solidFill>
                <a:latin typeface="SB Sans Text"/>
                <a:ea typeface="Arial"/>
              </a:rPr>
              <a:t>ОЛЬ</a:t>
            </a:r>
            <a:endParaRPr lang="ru-RU" sz="1600" b="0" u="none" strike="noStrike" dirty="0">
              <a:solidFill>
                <a:srgbClr val="1B7846"/>
              </a:solidFill>
              <a:latin typeface="Arial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78559BE8-3052-D00C-C265-84338BD22950}"/>
              </a:ext>
            </a:extLst>
          </p:cNvPr>
          <p:cNvSpPr/>
          <p:nvPr/>
        </p:nvSpPr>
        <p:spPr bwMode="auto">
          <a:xfrm>
            <a:off x="354238" y="544023"/>
            <a:ext cx="2057377" cy="4575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SzPts val="1100"/>
              <a:defRPr/>
            </a:pPr>
            <a:r>
              <a:rPr lang="ru-RU" sz="1000" b="1" dirty="0">
                <a:solidFill>
                  <a:schemeClr val="tx1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Перевозка автотранспортом</a:t>
            </a:r>
            <a:endParaRPr lang="ru-RU" sz="400" b="1" dirty="0">
              <a:solidFill>
                <a:schemeClr val="tx1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sp>
        <p:nvSpPr>
          <p:cNvPr id="34" name="Прямоугольник 17"/>
          <p:cNvSpPr/>
          <p:nvPr/>
        </p:nvSpPr>
        <p:spPr bwMode="auto">
          <a:xfrm>
            <a:off x="6929358" y="2988148"/>
            <a:ext cx="2928600" cy="318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dirty="0">
                <a:solidFill>
                  <a:srgbClr val="1B7846"/>
                </a:solidFill>
                <a:latin typeface="SB Sans Text"/>
              </a:rPr>
              <a:t>ПОЧЕМУ ЭТО </a:t>
            </a:r>
            <a:r>
              <a:rPr lang="en-US" sz="1600" b="1" dirty="0" smtClean="0">
                <a:solidFill>
                  <a:srgbClr val="1B7846"/>
                </a:solidFill>
                <a:latin typeface="SB Sans Text"/>
              </a:rPr>
              <a:t>GENAI</a:t>
            </a:r>
            <a:endParaRPr lang="ru-RU" sz="1600" b="1" dirty="0">
              <a:solidFill>
                <a:srgbClr val="1B7846"/>
              </a:solidFill>
              <a:latin typeface="SB Sans Text"/>
            </a:endParaRPr>
          </a:p>
        </p:txBody>
      </p:sp>
      <p:sp>
        <p:nvSpPr>
          <p:cNvPr id="35" name="Прямоугольник 18"/>
          <p:cNvSpPr/>
          <p:nvPr/>
        </p:nvSpPr>
        <p:spPr bwMode="auto">
          <a:xfrm>
            <a:off x="6972869" y="3305045"/>
            <a:ext cx="4991840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Генерирует </a:t>
            </a: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новый контент: структурированные карточки претензий, аналитические резюме с выделенными рисками и прецедентами, черновики ответов клиентам с юридическим обоснованием, рекомендации по сумме </a:t>
            </a: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компенсации</a:t>
            </a: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 </a:t>
            </a: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и пр.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Управляется </a:t>
            </a:r>
            <a:r>
              <a:rPr lang="ru-RU" sz="1000" dirty="0">
                <a:solidFill>
                  <a:schemeClr val="lt1"/>
                </a:solidFill>
                <a:latin typeface="SB Sans Text"/>
                <a:cs typeface="SB Sans Text"/>
              </a:rPr>
              <a:t>через естественный язык: специалист задаёт промпт («проанализируй претензию клиента ООО «Восток» по накладной №1234, найди аналогичные прецеденты, проверь обоснованность суммы и подготовь черновик ответа»), и система адаптирует глубину анализа, формат выдачи и степень детализации. Понимает юридическую и транспортную терминологию, разговорный стиль, </a:t>
            </a:r>
            <a:r>
              <a:rPr lang="ru-RU" sz="1000" dirty="0" smtClean="0">
                <a:solidFill>
                  <a:schemeClr val="lt1"/>
                </a:solidFill>
                <a:latin typeface="SB Sans Text"/>
                <a:cs typeface="SB Sans Text"/>
              </a:rPr>
              <a:t>сокращения</a:t>
            </a:r>
            <a:endParaRPr lang="ru-RU" sz="1000" dirty="0">
              <a:solidFill>
                <a:schemeClr val="lt1"/>
              </a:solidFill>
              <a:latin typeface="SB Sans Text"/>
              <a:cs typeface="SB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26571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1712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8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0520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07480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7344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27498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Скругленный прямоугольник 57"/>
          <p:cNvSpPr/>
          <p:nvPr/>
        </p:nvSpPr>
        <p:spPr bwMode="auto">
          <a:xfrm>
            <a:off x="460668" y="1618243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038" y="1064004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104;p31">
            <a:extLst>
              <a:ext uri="{FF2B5EF4-FFF2-40B4-BE49-F238E27FC236}">
                <a16:creationId xmlns:a16="http://schemas.microsoft.com/office/drawing/2014/main" id="{EA2511CD-655B-CDDE-93F4-8DEDECCC5C2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92736" y="360325"/>
            <a:ext cx="9879700" cy="465811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4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AI</a:t>
            </a:r>
            <a:r>
              <a:rPr lang="ru-RU" sz="24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 и </a:t>
            </a:r>
            <a:r>
              <a:rPr lang="en-US" sz="24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11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8CE657-70BD-1565-441A-E73F5F39E0A6}"/>
              </a:ext>
            </a:extLst>
          </p:cNvPr>
          <p:cNvSpPr txBox="1"/>
          <p:nvPr/>
        </p:nvSpPr>
        <p:spPr>
          <a:xfrm>
            <a:off x="9779431" y="-3533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Oval 4"/>
          <p:cNvSpPr/>
          <p:nvPr/>
        </p:nvSpPr>
        <p:spPr>
          <a:xfrm>
            <a:off x="462704" y="1244301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sz="2000" b="1" dirty="0">
                <a:solidFill>
                  <a:srgbClr val="FFFFFF"/>
                </a:solidFill>
                <a:latin typeface="SB Sans Text Heavy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2540" y="1102784"/>
            <a:ext cx="3200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Оптимизация маршрутов и управление грузоперевозками</a:t>
            </a:r>
            <a:endParaRPr lang="ru-RU" sz="1400" dirty="0">
              <a:solidFill>
                <a:srgbClr val="1B7846"/>
              </a:solidFill>
            </a:endParaRPr>
          </a:p>
        </p:txBody>
      </p:sp>
      <p:sp>
        <p:nvSpPr>
          <p:cNvPr id="42" name="Rounded Rectangle 28"/>
          <p:cNvSpPr/>
          <p:nvPr/>
        </p:nvSpPr>
        <p:spPr>
          <a:xfrm>
            <a:off x="430088" y="6143946"/>
            <a:ext cx="11400000" cy="499854"/>
          </a:xfrm>
          <a:prstGeom prst="roundRect">
            <a:avLst/>
          </a:prstGeom>
          <a:solidFill>
            <a:srgbClr val="0D3D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830088" y="6242161"/>
            <a:ext cx="1100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1" dirty="0">
                <a:solidFill>
                  <a:schemeClr val="bg1"/>
                </a:solidFill>
                <a:latin typeface="SB Sans Text"/>
              </a:rPr>
              <a:t>К 2028 году 25% </a:t>
            </a:r>
            <a:r>
              <a:rPr lang="ru-RU" sz="1400" b="1" dirty="0" smtClean="0">
                <a:solidFill>
                  <a:schemeClr val="bg1"/>
                </a:solidFill>
                <a:latin typeface="SB Sans Text"/>
              </a:rPr>
              <a:t>отчётности по </a:t>
            </a:r>
            <a:r>
              <a:rPr sz="1400" b="1" dirty="0" smtClean="0">
                <a:solidFill>
                  <a:schemeClr val="bg1"/>
                </a:solidFill>
                <a:latin typeface="SB Sans Text"/>
              </a:rPr>
              <a:t>KPI </a:t>
            </a:r>
            <a:r>
              <a:rPr sz="1400" b="1" dirty="0">
                <a:solidFill>
                  <a:schemeClr val="bg1"/>
                </a:solidFill>
                <a:latin typeface="SB Sans Text"/>
              </a:rPr>
              <a:t>логистических компаний будут управляться с участием GenAI (Gartner)</a:t>
            </a: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464192" y="4177176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383562" y="3622937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Oval 4"/>
          <p:cNvSpPr/>
          <p:nvPr/>
        </p:nvSpPr>
        <p:spPr bwMode="auto">
          <a:xfrm>
            <a:off x="460668" y="3809260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4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981742" y="3774349"/>
            <a:ext cx="2573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Предиктивное обслуживание 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22309" y="1618243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341679" y="1064004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Oval 4"/>
          <p:cNvSpPr/>
          <p:nvPr/>
        </p:nvSpPr>
        <p:spPr bwMode="auto">
          <a:xfrm>
            <a:off x="4411847" y="1244301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2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4963847" y="1199569"/>
            <a:ext cx="2316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Прогнозирование спроса на перевозки</a:t>
            </a:r>
            <a:endParaRPr lang="ru-RU" sz="1400" dirty="0">
              <a:solidFill>
                <a:srgbClr val="1B7846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4425833" y="4196653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345203" y="3622937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Oval 4"/>
          <p:cNvSpPr/>
          <p:nvPr/>
        </p:nvSpPr>
        <p:spPr bwMode="auto">
          <a:xfrm>
            <a:off x="4418895" y="3801228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5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4928886" y="3771029"/>
            <a:ext cx="3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Управление автопарком/</a:t>
            </a:r>
          </a:p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подвижным составом</a:t>
            </a:r>
            <a:endParaRPr lang="ru-RU" sz="1400" dirty="0">
              <a:solidFill>
                <a:srgbClr val="1B7846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8387474" y="1618243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8306844" y="1064004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val 4"/>
          <p:cNvSpPr/>
          <p:nvPr/>
        </p:nvSpPr>
        <p:spPr bwMode="auto">
          <a:xfrm>
            <a:off x="8383950" y="1261382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3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8905580" y="1211334"/>
            <a:ext cx="3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Управление складскими операциями </a:t>
            </a: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8390998" y="4199342"/>
            <a:ext cx="3468518" cy="176431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8310368" y="3622937"/>
            <a:ext cx="3478980" cy="821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Oval 4"/>
          <p:cNvSpPr/>
          <p:nvPr/>
        </p:nvSpPr>
        <p:spPr bwMode="auto">
          <a:xfrm>
            <a:off x="8387474" y="3779665"/>
            <a:ext cx="450000" cy="450000"/>
          </a:xfrm>
          <a:prstGeom prst="ellipse">
            <a:avLst/>
          </a:prstGeom>
          <a:solidFill>
            <a:srgbClr val="1B78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SB Sans Text Heavy"/>
              </a:rPr>
              <a:t>6</a:t>
            </a:r>
            <a:endParaRPr sz="2000" b="1" dirty="0">
              <a:solidFill>
                <a:srgbClr val="FFFFFF"/>
              </a:solidFill>
              <a:latin typeface="SB Sans Text Heavy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8909006" y="3764618"/>
            <a:ext cx="3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400" b="1" dirty="0">
                <a:solidFill>
                  <a:srgbClr val="1B7846"/>
                </a:solidFill>
                <a:latin typeface="SB Sans Text"/>
              </a:rPr>
              <a:t>Диспетчеризация и отслеживание грузов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1148908" y="2623652"/>
            <a:ext cx="2443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SB Sans Text"/>
              </a:rPr>
              <a:t>LLM </a:t>
            </a:r>
            <a:r>
              <a:rPr lang="ru-RU" sz="1000" dirty="0">
                <a:latin typeface="SB Sans Text"/>
              </a:rPr>
              <a:t>объясняет решения оптимизатора, генерирует отчёты «почему этот маршрут</a:t>
            </a:r>
            <a:r>
              <a:rPr lang="ru-RU" sz="1000" dirty="0" smtClean="0">
                <a:latin typeface="SB Sans Text"/>
              </a:rPr>
              <a:t>», добавляет контекст в формате «что если»</a:t>
            </a:r>
            <a:endParaRPr lang="ru-RU" sz="1000" dirty="0">
              <a:latin typeface="SB Sans Text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1180193" y="1946134"/>
            <a:ext cx="298740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комбинаторная оптимизация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графовые модели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предиктивная аналитика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DSS</a:t>
            </a:r>
          </a:p>
        </p:txBody>
      </p:sp>
      <p:sp>
        <p:nvSpPr>
          <p:cNvPr id="54" name="Oval 4"/>
          <p:cNvSpPr/>
          <p:nvPr/>
        </p:nvSpPr>
        <p:spPr bwMode="auto">
          <a:xfrm>
            <a:off x="649563" y="200981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99950" y="2733542"/>
            <a:ext cx="499613" cy="450000"/>
            <a:chOff x="1080944" y="4332658"/>
            <a:chExt cx="499613" cy="450000"/>
          </a:xfrm>
        </p:grpSpPr>
        <p:sp>
          <p:nvSpPr>
            <p:cNvPr id="57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61" name="TextBox 60"/>
          <p:cNvSpPr txBox="1"/>
          <p:nvPr/>
        </p:nvSpPr>
        <p:spPr bwMode="auto">
          <a:xfrm>
            <a:off x="1240465" y="5160521"/>
            <a:ext cx="2443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SB Sans Text"/>
              </a:rPr>
              <a:t>LLM </a:t>
            </a:r>
            <a:r>
              <a:rPr lang="ru-RU" sz="1000" dirty="0">
                <a:latin typeface="SB Sans Text"/>
              </a:rPr>
              <a:t>интерпретирует потоки данных IoT-датчиков </a:t>
            </a:r>
            <a:r>
              <a:rPr lang="en-US" sz="1000" dirty="0">
                <a:latin typeface="SB Sans Text"/>
              </a:rPr>
              <a:t>c </a:t>
            </a:r>
            <a:r>
              <a:rPr lang="ru-RU" sz="1000" dirty="0">
                <a:latin typeface="SB Sans Text"/>
              </a:rPr>
              <a:t>ТС и генерирует </a:t>
            </a:r>
            <a:r>
              <a:rPr lang="ru-RU" sz="1000" dirty="0" smtClean="0">
                <a:latin typeface="SB Sans Text"/>
              </a:rPr>
              <a:t>рекомендации </a:t>
            </a:r>
            <a:r>
              <a:rPr lang="ru-RU" sz="1000" dirty="0">
                <a:latin typeface="SB Sans Text"/>
              </a:rPr>
              <a:t>на </a:t>
            </a:r>
            <a:r>
              <a:rPr lang="ru-RU" sz="1000" dirty="0" smtClean="0">
                <a:latin typeface="SB Sans Text"/>
              </a:rPr>
              <a:t>ТО и ремонт</a:t>
            </a:r>
            <a:endParaRPr lang="ru-RU" sz="1000" dirty="0">
              <a:latin typeface="SB Sans Text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1229687" y="4444740"/>
            <a:ext cx="142207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анализ временных</a:t>
            </a:r>
          </a:p>
          <a:p>
            <a:pPr marL="177800">
              <a:lnSpc>
                <a:spcPts val="900"/>
              </a:lnSpc>
            </a:pPr>
            <a:r>
              <a:rPr lang="ru-RU" sz="800" dirty="0" smtClean="0">
                <a:latin typeface="SB Sans Text"/>
              </a:rPr>
              <a:t>рядов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Big Data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CV</a:t>
            </a:r>
          </a:p>
        </p:txBody>
      </p:sp>
      <p:sp>
        <p:nvSpPr>
          <p:cNvPr id="63" name="Oval 4"/>
          <p:cNvSpPr/>
          <p:nvPr/>
        </p:nvSpPr>
        <p:spPr bwMode="auto">
          <a:xfrm>
            <a:off x="660143" y="4570144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610530" y="5289052"/>
            <a:ext cx="499613" cy="450000"/>
            <a:chOff x="1080944" y="4332658"/>
            <a:chExt cx="499613" cy="450000"/>
          </a:xfrm>
        </p:grpSpPr>
        <p:sp>
          <p:nvSpPr>
            <p:cNvPr id="79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81" name="TextBox 80"/>
          <p:cNvSpPr txBox="1"/>
          <p:nvPr/>
        </p:nvSpPr>
        <p:spPr bwMode="auto">
          <a:xfrm>
            <a:off x="2422307" y="4560156"/>
            <a:ext cx="15041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предиктивная </a:t>
            </a:r>
          </a:p>
          <a:p>
            <a:pPr>
              <a:lnSpc>
                <a:spcPts val="900"/>
              </a:lnSpc>
            </a:pPr>
            <a:r>
              <a:rPr lang="ru-RU" sz="800" dirty="0" smtClean="0">
                <a:latin typeface="SB Sans Text"/>
              </a:rPr>
              <a:t>      аналитика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ц</a:t>
            </a:r>
            <a:r>
              <a:rPr lang="ru-RU" sz="800" dirty="0" smtClean="0">
                <a:latin typeface="SB Sans Text"/>
              </a:rPr>
              <a:t>ифровые двойники 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DSS</a:t>
            </a:r>
            <a:endParaRPr lang="ru-RU" sz="800" dirty="0">
              <a:latin typeface="SB Sans Text"/>
            </a:endParaRPr>
          </a:p>
        </p:txBody>
      </p:sp>
      <p:sp>
        <p:nvSpPr>
          <p:cNvPr id="82" name="TextBox 81"/>
          <p:cNvSpPr txBox="1"/>
          <p:nvPr/>
        </p:nvSpPr>
        <p:spPr bwMode="auto">
          <a:xfrm>
            <a:off x="5157757" y="2623741"/>
            <a:ext cx="24430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LLM интерпретирует ML-прогнозы на естественном языке для </a:t>
            </a:r>
            <a:r>
              <a:rPr lang="ru-RU" sz="1000" dirty="0" smtClean="0">
                <a:latin typeface="SB Sans Text"/>
              </a:rPr>
              <a:t>менеджеров, формирует КП</a:t>
            </a:r>
            <a:endParaRPr lang="ru-RU" sz="1000" dirty="0">
              <a:latin typeface="SB Sans Text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5157757" y="1972635"/>
            <a:ext cx="29874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анализ </a:t>
            </a:r>
            <a:r>
              <a:rPr lang="ru-RU" sz="800" dirty="0">
                <a:latin typeface="SB Sans Text"/>
              </a:rPr>
              <a:t>временных </a:t>
            </a:r>
            <a:r>
              <a:rPr lang="ru-RU" sz="800" dirty="0" smtClean="0">
                <a:latin typeface="SB Sans Text"/>
              </a:rPr>
              <a:t>рядов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кластеризация </a:t>
            </a:r>
            <a:r>
              <a:rPr lang="ru-RU" sz="800" dirty="0">
                <a:latin typeface="SB Sans Text"/>
              </a:rPr>
              <a:t>и </a:t>
            </a:r>
            <a:r>
              <a:rPr lang="ru-RU" sz="800" dirty="0" smtClean="0">
                <a:latin typeface="SB Sans Text"/>
              </a:rPr>
              <a:t>сегментация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нейросетевые </a:t>
            </a:r>
            <a:r>
              <a:rPr lang="ru-RU" sz="800" dirty="0">
                <a:latin typeface="SB Sans Text"/>
              </a:rPr>
              <a:t>архитектуры</a:t>
            </a:r>
          </a:p>
        </p:txBody>
      </p:sp>
      <p:sp>
        <p:nvSpPr>
          <p:cNvPr id="84" name="Oval 4"/>
          <p:cNvSpPr/>
          <p:nvPr/>
        </p:nvSpPr>
        <p:spPr bwMode="auto">
          <a:xfrm>
            <a:off x="4620648" y="200981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4571035" y="2733542"/>
            <a:ext cx="499613" cy="450000"/>
            <a:chOff x="1080944" y="4332658"/>
            <a:chExt cx="499613" cy="450000"/>
          </a:xfrm>
        </p:grpSpPr>
        <p:sp>
          <p:nvSpPr>
            <p:cNvPr id="86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88" name="TextBox 87"/>
          <p:cNvSpPr txBox="1"/>
          <p:nvPr/>
        </p:nvSpPr>
        <p:spPr bwMode="auto">
          <a:xfrm>
            <a:off x="9104726" y="5197206"/>
            <a:ext cx="2443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LLM генерирует уведомления и аналитику по статусу </a:t>
            </a:r>
            <a:r>
              <a:rPr lang="ru-RU" sz="1000" dirty="0" smtClean="0">
                <a:latin typeface="SB Sans Text"/>
              </a:rPr>
              <a:t>доставок, помогает в принятии оперативных действий</a:t>
            </a:r>
            <a:endParaRPr lang="ru-RU" sz="1000" dirty="0">
              <a:latin typeface="SB Sans Text"/>
            </a:endParaRPr>
          </a:p>
        </p:txBody>
      </p:sp>
      <p:sp>
        <p:nvSpPr>
          <p:cNvPr id="89" name="TextBox 88"/>
          <p:cNvSpPr txBox="1"/>
          <p:nvPr/>
        </p:nvSpPr>
        <p:spPr bwMode="auto">
          <a:xfrm>
            <a:off x="9101994" y="4506466"/>
            <a:ext cx="298740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DSS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предиктивная аналитика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SB Sans Text"/>
              </a:rPr>
              <a:t>AI-</a:t>
            </a:r>
            <a:r>
              <a:rPr lang="ru-RU" sz="800" dirty="0" smtClean="0">
                <a:latin typeface="SB Sans Text"/>
              </a:rPr>
              <a:t>агенты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Big Data</a:t>
            </a:r>
          </a:p>
        </p:txBody>
      </p:sp>
      <p:sp>
        <p:nvSpPr>
          <p:cNvPr id="90" name="Oval 4"/>
          <p:cNvSpPr/>
          <p:nvPr/>
        </p:nvSpPr>
        <p:spPr bwMode="auto">
          <a:xfrm>
            <a:off x="8571364" y="4570144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8521751" y="5293874"/>
            <a:ext cx="499613" cy="450000"/>
            <a:chOff x="1080944" y="4332658"/>
            <a:chExt cx="499613" cy="450000"/>
          </a:xfrm>
        </p:grpSpPr>
        <p:sp>
          <p:nvSpPr>
            <p:cNvPr id="92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94" name="TextBox 93"/>
          <p:cNvSpPr txBox="1"/>
          <p:nvPr/>
        </p:nvSpPr>
        <p:spPr bwMode="auto">
          <a:xfrm>
            <a:off x="9117100" y="2697638"/>
            <a:ext cx="2570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latin typeface="SB Sans Text"/>
              </a:rPr>
              <a:t>LLM + WMS: анализ SKU, рекомендации по размещению, </a:t>
            </a:r>
            <a:r>
              <a:rPr lang="ru-RU" sz="1000" dirty="0" smtClean="0">
                <a:latin typeface="SB Sans Text"/>
              </a:rPr>
              <a:t>ABC-анализ, голосовое управление</a:t>
            </a:r>
            <a:endParaRPr lang="ru-RU" sz="1000" dirty="0">
              <a:latin typeface="SB Sans Text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>
            <a:off x="9118177" y="1923731"/>
            <a:ext cx="298740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комбинаторная оптимизация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ML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графовые модели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предиктивная аналитика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DSS</a:t>
            </a:r>
          </a:p>
        </p:txBody>
      </p:sp>
      <p:sp>
        <p:nvSpPr>
          <p:cNvPr id="96" name="Oval 4"/>
          <p:cNvSpPr/>
          <p:nvPr/>
        </p:nvSpPr>
        <p:spPr bwMode="auto">
          <a:xfrm>
            <a:off x="8586470" y="2009812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8536857" y="2733542"/>
            <a:ext cx="499613" cy="450000"/>
            <a:chOff x="1080944" y="4332658"/>
            <a:chExt cx="499613" cy="450000"/>
          </a:xfrm>
        </p:grpSpPr>
        <p:sp>
          <p:nvSpPr>
            <p:cNvPr id="98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sp>
        <p:nvSpPr>
          <p:cNvPr id="100" name="TextBox 99"/>
          <p:cNvSpPr txBox="1"/>
          <p:nvPr/>
        </p:nvSpPr>
        <p:spPr bwMode="auto">
          <a:xfrm>
            <a:off x="5142788" y="5336463"/>
            <a:ext cx="2443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SB Sans Text"/>
              </a:rPr>
              <a:t>Отчёты </a:t>
            </a:r>
            <a:r>
              <a:rPr lang="ru-RU" sz="1000" dirty="0">
                <a:latin typeface="SB Sans Text"/>
              </a:rPr>
              <a:t>по KPI флота, саммаризации данных телематики</a:t>
            </a: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5153414" y="4581622"/>
            <a:ext cx="2987403" cy="673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ML</a:t>
            </a:r>
            <a:endParaRPr lang="en-US" sz="800" dirty="0" smtClean="0">
              <a:latin typeface="SB Sans Text"/>
            </a:endParaRP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предиктивная аналитика</a:t>
            </a: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SB Sans Text"/>
              </a:rPr>
              <a:t>интеллектуальные </a:t>
            </a:r>
            <a:r>
              <a:rPr lang="ru-RU" sz="800" dirty="0">
                <a:latin typeface="SB Sans Text"/>
              </a:rPr>
              <a:t>системы маршрутизации</a:t>
            </a:r>
            <a:endParaRPr lang="en-US" sz="800" dirty="0">
              <a:latin typeface="SB Sans Text"/>
            </a:endParaRP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Big Data + IoT</a:t>
            </a:r>
            <a:endParaRPr lang="en-US" sz="800" dirty="0">
              <a:latin typeface="SB Sans Text"/>
            </a:endParaRPr>
          </a:p>
          <a:p>
            <a:pPr marL="171450" indent="-171450">
              <a:lnSpc>
                <a:spcPts val="9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latin typeface="SB Sans Text"/>
              </a:rPr>
              <a:t>цифровые двойники подвижного состава</a:t>
            </a:r>
          </a:p>
        </p:txBody>
      </p:sp>
      <p:sp>
        <p:nvSpPr>
          <p:cNvPr id="102" name="Oval 4"/>
          <p:cNvSpPr/>
          <p:nvPr/>
        </p:nvSpPr>
        <p:spPr bwMode="auto">
          <a:xfrm>
            <a:off x="4603198" y="4570144"/>
            <a:ext cx="450000" cy="45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000" b="1" dirty="0" smtClean="0">
                <a:solidFill>
                  <a:schemeClr val="tx1"/>
                </a:solidFill>
                <a:latin typeface="SB Sans Text Heavy"/>
              </a:rPr>
              <a:t>AI</a:t>
            </a:r>
            <a:endParaRPr sz="10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4553585" y="5315928"/>
            <a:ext cx="499613" cy="450000"/>
            <a:chOff x="1080944" y="4332658"/>
            <a:chExt cx="499613" cy="450000"/>
          </a:xfrm>
        </p:grpSpPr>
        <p:sp>
          <p:nvSpPr>
            <p:cNvPr id="104" name="Oval 4"/>
            <p:cNvSpPr/>
            <p:nvPr/>
          </p:nvSpPr>
          <p:spPr bwMode="auto">
            <a:xfrm>
              <a:off x="1105751" y="4332658"/>
              <a:ext cx="450000" cy="45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ts val="1000"/>
                </a:lnSpc>
              </a:pPr>
              <a:endParaRPr sz="12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1080944" y="4400587"/>
              <a:ext cx="499613" cy="35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Gen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 b="1" dirty="0">
                  <a:latin typeface="SB Sans Text Heavy"/>
                </a:rPr>
                <a:t>AI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284439" y="1541581"/>
            <a:ext cx="450000" cy="450000"/>
            <a:chOff x="11236786" y="3256423"/>
            <a:chExt cx="450000" cy="450000"/>
          </a:xfrm>
        </p:grpSpPr>
        <p:sp>
          <p:nvSpPr>
            <p:cNvPr id="107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11216076" y="1542053"/>
            <a:ext cx="450000" cy="450000"/>
            <a:chOff x="-722171" y="2885754"/>
            <a:chExt cx="450000" cy="450000"/>
          </a:xfrm>
        </p:grpSpPr>
        <p:sp>
          <p:nvSpPr>
            <p:cNvPr id="110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3284439" y="4101173"/>
            <a:ext cx="450000" cy="450000"/>
            <a:chOff x="-722171" y="2885754"/>
            <a:chExt cx="450000" cy="450000"/>
          </a:xfrm>
        </p:grpSpPr>
        <p:sp>
          <p:nvSpPr>
            <p:cNvPr id="113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957897" y="253421"/>
            <a:ext cx="450000" cy="450000"/>
            <a:chOff x="-722171" y="2885754"/>
            <a:chExt cx="450000" cy="450000"/>
          </a:xfrm>
        </p:grpSpPr>
        <p:sp>
          <p:nvSpPr>
            <p:cNvPr id="119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0418211" y="262800"/>
            <a:ext cx="450000" cy="450000"/>
            <a:chOff x="11236786" y="3256423"/>
            <a:chExt cx="450000" cy="450000"/>
          </a:xfrm>
        </p:grpSpPr>
        <p:sp>
          <p:nvSpPr>
            <p:cNvPr id="122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 bwMode="auto">
          <a:xfrm>
            <a:off x="9247680" y="387012"/>
            <a:ext cx="11963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  <a:latin typeface="SB Sans Text"/>
              </a:rPr>
              <a:t>Есть опыт </a:t>
            </a:r>
            <a:r>
              <a:rPr lang="en-US" sz="900" dirty="0" smtClean="0">
                <a:solidFill>
                  <a:schemeClr val="bg1"/>
                </a:solidFill>
                <a:latin typeface="SB Sans Text"/>
              </a:rPr>
              <a:t>GenAI</a:t>
            </a:r>
            <a:endParaRPr lang="en-US" sz="900" dirty="0">
              <a:solidFill>
                <a:schemeClr val="bg1"/>
              </a:solidFill>
              <a:latin typeface="SB Sans Text"/>
            </a:endParaRP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10866621" y="396391"/>
            <a:ext cx="1196326" cy="32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  <a:latin typeface="SB Sans Text"/>
              </a:rPr>
              <a:t>Точка роста</a:t>
            </a:r>
            <a:endParaRPr lang="en-US" sz="900" dirty="0">
              <a:solidFill>
                <a:schemeClr val="bg1"/>
              </a:solidFill>
              <a:latin typeface="SB Sans Text"/>
            </a:endParaRPr>
          </a:p>
          <a:p>
            <a:pPr algn="ctr">
              <a:lnSpc>
                <a:spcPts val="900"/>
              </a:lnSpc>
            </a:pPr>
            <a:r>
              <a:rPr lang="en-US" sz="900" dirty="0" smtClean="0">
                <a:solidFill>
                  <a:schemeClr val="bg1"/>
                </a:solidFill>
                <a:latin typeface="SB Sans Text"/>
              </a:rPr>
              <a:t>GenAI</a:t>
            </a:r>
            <a:endParaRPr lang="ru-RU" sz="900" dirty="0" smtClean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40271" y="6634340"/>
            <a:ext cx="18245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SB Sans Cond Mono" panose="020B0509040504020204" pitchFamily="49" charset="-52"/>
                <a:cs typeface="SB Sans Cond Mono" panose="020B0509040504020204" pitchFamily="49" charset="-52"/>
                <a:hlinkClick r:id="rId6"/>
              </a:rPr>
              <a:t>*Минтранс: Реестр технологий ИИ</a:t>
            </a:r>
            <a:endParaRPr lang="ru-RU" sz="800" dirty="0">
              <a:solidFill>
                <a:schemeClr val="bg1"/>
              </a:solidFill>
              <a:latin typeface="SB Sans Cond Mono" panose="020B0509040504020204" pitchFamily="49" charset="-52"/>
              <a:cs typeface="SB Sans Cond Mono" panose="020B0509040504020204" pitchFamily="49" charset="-52"/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11216076" y="4101173"/>
            <a:ext cx="450000" cy="450000"/>
            <a:chOff x="11236786" y="3256423"/>
            <a:chExt cx="450000" cy="450000"/>
          </a:xfrm>
        </p:grpSpPr>
        <p:sp>
          <p:nvSpPr>
            <p:cNvPr id="129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grpSp>
        <p:nvGrpSpPr>
          <p:cNvPr id="131" name="Группа 130"/>
          <p:cNvGrpSpPr/>
          <p:nvPr/>
        </p:nvGrpSpPr>
        <p:grpSpPr>
          <a:xfrm>
            <a:off x="7244561" y="4101173"/>
            <a:ext cx="450000" cy="450000"/>
            <a:chOff x="11236786" y="3256423"/>
            <a:chExt cx="450000" cy="450000"/>
          </a:xfrm>
        </p:grpSpPr>
        <p:sp>
          <p:nvSpPr>
            <p:cNvPr id="132" name="Oval 4"/>
            <p:cNvSpPr/>
            <p:nvPr/>
          </p:nvSpPr>
          <p:spPr bwMode="auto">
            <a:xfrm>
              <a:off x="11236786" y="3256423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67" y="3327376"/>
              <a:ext cx="336399" cy="336399"/>
            </a:xfrm>
            <a:prstGeom prst="rect">
              <a:avLst/>
            </a:prstGeom>
          </p:spPr>
        </p:pic>
      </p:grpSp>
      <p:sp>
        <p:nvSpPr>
          <p:cNvPr id="135" name="Oval 4"/>
          <p:cNvSpPr/>
          <p:nvPr/>
        </p:nvSpPr>
        <p:spPr bwMode="auto">
          <a:xfrm>
            <a:off x="3535342" y="2024624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37" name="Oval 4"/>
          <p:cNvSpPr/>
          <p:nvPr/>
        </p:nvSpPr>
        <p:spPr bwMode="auto">
          <a:xfrm>
            <a:off x="7349475" y="281876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38" name="TextBox 137"/>
          <p:cNvSpPr txBox="1"/>
          <p:nvPr/>
        </p:nvSpPr>
        <p:spPr bwMode="auto">
          <a:xfrm>
            <a:off x="7718281" y="374727"/>
            <a:ext cx="119632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 smtClean="0">
                <a:solidFill>
                  <a:schemeClr val="bg1"/>
                </a:solidFill>
                <a:latin typeface="SB Sans Text"/>
              </a:rPr>
              <a:t>SberHelp</a:t>
            </a:r>
            <a:endParaRPr lang="en-US" sz="900" dirty="0">
              <a:solidFill>
                <a:schemeClr val="bg1"/>
              </a:solidFill>
              <a:latin typeface="SB Sans Text"/>
            </a:endParaRP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 smtClean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39" name="Oval 4"/>
          <p:cNvSpPr/>
          <p:nvPr/>
        </p:nvSpPr>
        <p:spPr bwMode="auto">
          <a:xfrm>
            <a:off x="11490146" y="4602304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40" name="Oval 4"/>
          <p:cNvSpPr/>
          <p:nvPr/>
        </p:nvSpPr>
        <p:spPr bwMode="auto">
          <a:xfrm>
            <a:off x="11490146" y="2022100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 smtClean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7239149" y="1553398"/>
            <a:ext cx="450000" cy="450000"/>
            <a:chOff x="-722171" y="2885754"/>
            <a:chExt cx="450000" cy="450000"/>
          </a:xfrm>
        </p:grpSpPr>
        <p:sp>
          <p:nvSpPr>
            <p:cNvPr id="142" name="Oval 4"/>
            <p:cNvSpPr/>
            <p:nvPr/>
          </p:nvSpPr>
          <p:spPr bwMode="auto">
            <a:xfrm>
              <a:off x="-722171" y="2885754"/>
              <a:ext cx="450000" cy="450000"/>
            </a:xfrm>
            <a:prstGeom prst="ellipse">
              <a:avLst/>
            </a:prstGeom>
            <a:solidFill>
              <a:srgbClr val="FBDDF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800"/>
                </a:spcBef>
              </a:pPr>
              <a:endParaRPr sz="1000" b="1" dirty="0">
                <a:solidFill>
                  <a:schemeClr val="tx1"/>
                </a:solidFill>
                <a:latin typeface="SB Sans Text Heavy"/>
              </a:endParaRPr>
            </a:p>
          </p:txBody>
        </p: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580" y="2929777"/>
              <a:ext cx="361765" cy="361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02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3813</Words>
  <Application>Microsoft Office PowerPoint</Application>
  <PresentationFormat>Широкоэкранный</PresentationFormat>
  <Paragraphs>597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8" baseType="lpstr">
      <vt:lpstr>Aptos</vt:lpstr>
      <vt:lpstr>Arial</vt:lpstr>
      <vt:lpstr>Calibri</vt:lpstr>
      <vt:lpstr>Calibri (Основной текст)</vt:lpstr>
      <vt:lpstr>Calibri Light</vt:lpstr>
      <vt:lpstr>Liberation Sans</vt:lpstr>
      <vt:lpstr>MS Mincho</vt:lpstr>
      <vt:lpstr>Roboto</vt:lpstr>
      <vt:lpstr>Roboto Light</vt:lpstr>
      <vt:lpstr>SB Sans Cond Mono</vt:lpstr>
      <vt:lpstr>SB Sans Display</vt:lpstr>
      <vt:lpstr>SB Sans Display Semibold</vt:lpstr>
      <vt:lpstr>SB Sans Text</vt:lpstr>
      <vt:lpstr>SB Sans Text Heavy</vt:lpstr>
      <vt:lpstr>SB Sans Text Light</vt:lpstr>
      <vt:lpstr>SB Sans Text Medium</vt:lpstr>
      <vt:lpstr>Segoe UI</vt:lpstr>
      <vt:lpstr>Symbol</vt:lpstr>
      <vt:lpstr>Times New Roman</vt:lpstr>
      <vt:lpstr>Тема Office</vt:lpstr>
      <vt:lpstr>Транспорт и логистика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направления AI и GenAI</vt:lpstr>
      <vt:lpstr>Ключевые направления AI и GenAI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и логистика</dc:title>
  <dc:creator>Шляхова Екатерина Константиновна</dc:creator>
  <cp:lastModifiedBy>Шляхова Екатерина Константиновна</cp:lastModifiedBy>
  <cp:revision>1</cp:revision>
  <dcterms:created xsi:type="dcterms:W3CDTF">2026-03-30T18:41:34Z</dcterms:created>
  <dcterms:modified xsi:type="dcterms:W3CDTF">2026-03-30T18:42:25Z</dcterms:modified>
</cp:coreProperties>
</file>